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Assistant Light"/>
      <p:regular r:id="rId24"/>
      <p:bold r:id="rId25"/>
    </p:embeddedFont>
    <p:embeddedFont>
      <p:font typeface="Fira Sans Extra Condensed Medium"/>
      <p:regular r:id="rId26"/>
      <p:bold r:id="rId27"/>
      <p:italic r:id="rId28"/>
      <p:boldItalic r:id="rId29"/>
    </p:embeddedFont>
    <p:embeddedFont>
      <p:font typeface="Pontano Sans"/>
      <p:regular r:id="rId30"/>
    </p:embeddedFont>
    <p:embeddedFont>
      <p:font typeface="Nunito Sans ExtraBold"/>
      <p:bold r:id="rId31"/>
      <p:boldItalic r:id="rId32"/>
    </p:embeddedFont>
    <p:embeddedFont>
      <p:font typeface="Nunito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5760">
          <p15:clr>
            <a:srgbClr val="9AA0A6"/>
          </p15:clr>
        </p15:guide>
        <p15:guide id="2" pos="421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B4AE5DC-9614-47FE-873A-48FA0F41A1A8}">
  <a:tblStyle styleId="{AB4AE5DC-9614-47FE-873A-48FA0F41A1A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760"/>
        <p:guide pos="4215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AssistantLight-regular.fntdata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FiraSansExtraCondensedMedium-regular.fntdata"/><Relationship Id="rId25" Type="http://schemas.openxmlformats.org/officeDocument/2006/relationships/font" Target="fonts/AssistantLight-bold.fntdata"/><Relationship Id="rId28" Type="http://schemas.openxmlformats.org/officeDocument/2006/relationships/font" Target="fonts/FiraSansExtraCondensedMedium-italic.fntdata"/><Relationship Id="rId27" Type="http://schemas.openxmlformats.org/officeDocument/2006/relationships/font" Target="fonts/FiraSansExtraCondensedMedium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FiraSansExtraCondensedMedium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NunitoSansExtraBold-bold.fntdata"/><Relationship Id="rId30" Type="http://schemas.openxmlformats.org/officeDocument/2006/relationships/font" Target="fonts/PontanoSans-regular.fntdata"/><Relationship Id="rId11" Type="http://schemas.openxmlformats.org/officeDocument/2006/relationships/slide" Target="slides/slide5.xml"/><Relationship Id="rId33" Type="http://schemas.openxmlformats.org/officeDocument/2006/relationships/font" Target="fonts/NunitoSans-regular.fntdata"/><Relationship Id="rId10" Type="http://schemas.openxmlformats.org/officeDocument/2006/relationships/slide" Target="slides/slide4.xml"/><Relationship Id="rId32" Type="http://schemas.openxmlformats.org/officeDocument/2006/relationships/font" Target="fonts/NunitoSansExtraBold-boldItalic.fntdata"/><Relationship Id="rId13" Type="http://schemas.openxmlformats.org/officeDocument/2006/relationships/slide" Target="slides/slide7.xml"/><Relationship Id="rId35" Type="http://schemas.openxmlformats.org/officeDocument/2006/relationships/font" Target="fonts/NunitoSans-italic.fntdata"/><Relationship Id="rId12" Type="http://schemas.openxmlformats.org/officeDocument/2006/relationships/slide" Target="slides/slide6.xml"/><Relationship Id="rId34" Type="http://schemas.openxmlformats.org/officeDocument/2006/relationships/font" Target="fonts/NunitoSans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NunitoSans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91f4f9c56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91f4f9c56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8d3b44f08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8d3b44f08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9031d2551f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9031d2551f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9031d2551f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9031d2551f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9031d2551f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9031d2551f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9031d2551f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9031d2551f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9031d2551f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9031d2551f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465e7bc0b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465e7bc0b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e4b937d39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e4b937d3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ef6e01a56_0_5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5ef6e01a56_0_5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9031d2551f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9031d2551f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8d3b44f08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8d3b44f08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58d3b44f08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58d3b44f08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9031d2551f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9031d2551f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8d3b44f08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8d3b44f08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ef6e01a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ef6e01a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089700" y="-20175"/>
            <a:ext cx="4094650" cy="5190575"/>
          </a:xfrm>
          <a:custGeom>
            <a:rect b="b" l="l" r="r" t="t"/>
            <a:pathLst>
              <a:path extrusionOk="0" h="207623" w="163786">
                <a:moveTo>
                  <a:pt x="0" y="0"/>
                </a:moveTo>
                <a:lnTo>
                  <a:pt x="26895" y="207623"/>
                </a:lnTo>
                <a:lnTo>
                  <a:pt x="163786" y="207623"/>
                </a:lnTo>
                <a:lnTo>
                  <a:pt x="163786" y="53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4863802" y="1290175"/>
            <a:ext cx="36396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 Sans ExtraBold"/>
              <a:buNone/>
              <a:defRPr sz="30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4151302" y="2757622"/>
            <a:ext cx="435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ontano Sans"/>
              <a:buNone/>
              <a:defRPr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551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">
  <p:cSld name="CUSTOM_15_1_1_2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/>
          <p:nvPr>
            <p:ph type="ctrTitle"/>
          </p:nvPr>
        </p:nvSpPr>
        <p:spPr>
          <a:xfrm>
            <a:off x="610871" y="405336"/>
            <a:ext cx="1737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CUSTOM_15_1_1_2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/>
          <p:nvPr>
            <p:ph type="ctrTitle"/>
          </p:nvPr>
        </p:nvSpPr>
        <p:spPr>
          <a:xfrm>
            <a:off x="6793000" y="405336"/>
            <a:ext cx="1737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CUSTOM_15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2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/>
          <p:nvPr/>
        </p:nvSpPr>
        <p:spPr>
          <a:xfrm flipH="1">
            <a:off x="4308501" y="-410756"/>
            <a:ext cx="6000900" cy="57147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4"/>
          <p:cNvSpPr/>
          <p:nvPr/>
        </p:nvSpPr>
        <p:spPr>
          <a:xfrm flipH="1">
            <a:off x="7518426" y="-410756"/>
            <a:ext cx="6000900" cy="57147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4"/>
          <p:cNvSpPr txBox="1"/>
          <p:nvPr>
            <p:ph type="ctrTitle"/>
          </p:nvPr>
        </p:nvSpPr>
        <p:spPr>
          <a:xfrm flipH="1">
            <a:off x="5526018" y="1652050"/>
            <a:ext cx="1731600" cy="64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ExtraBold"/>
              <a:buNone/>
              <a:defRPr b="0" sz="180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b="0" sz="110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b="0" sz="110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b="0" sz="110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b="0" sz="110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b="0" sz="110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b="0" sz="110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b="0" sz="110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b="0" sz="110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/>
        </p:txBody>
      </p:sp>
      <p:sp>
        <p:nvSpPr>
          <p:cNvPr id="92" name="Google Shape;92;p14"/>
          <p:cNvSpPr txBox="1"/>
          <p:nvPr>
            <p:ph idx="2" type="ctrTitle"/>
          </p:nvPr>
        </p:nvSpPr>
        <p:spPr>
          <a:xfrm>
            <a:off x="3999944" y="2355535"/>
            <a:ext cx="3281400" cy="80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b="0" sz="1100"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b="0" sz="1100"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b="0" sz="1100"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b="0" sz="1100"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b="0" sz="1100"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b="0" sz="1100"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b="0" sz="1100"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b="0" sz="1100"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b="0" sz="1100"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redits">
  <p:cSld name="CUSTOM_14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/>
          <p:nvPr/>
        </p:nvSpPr>
        <p:spPr>
          <a:xfrm>
            <a:off x="-64300" y="1073700"/>
            <a:ext cx="9251875" cy="4108375"/>
          </a:xfrm>
          <a:custGeom>
            <a:rect b="b" l="l" r="r" t="t"/>
            <a:pathLst>
              <a:path extrusionOk="0" h="164335" w="370075">
                <a:moveTo>
                  <a:pt x="2058" y="32147"/>
                </a:moveTo>
                <a:lnTo>
                  <a:pt x="186709" y="0"/>
                </a:lnTo>
                <a:lnTo>
                  <a:pt x="370075" y="32147"/>
                </a:lnTo>
                <a:lnTo>
                  <a:pt x="370075" y="164335"/>
                </a:lnTo>
                <a:lnTo>
                  <a:pt x="0" y="164335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95" name="Google Shape;95;p15"/>
          <p:cNvSpPr txBox="1"/>
          <p:nvPr>
            <p:ph idx="1" type="body"/>
          </p:nvPr>
        </p:nvSpPr>
        <p:spPr>
          <a:xfrm>
            <a:off x="2780100" y="2134800"/>
            <a:ext cx="35838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14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16"/>
          <p:cNvGrpSpPr/>
          <p:nvPr/>
        </p:nvGrpSpPr>
        <p:grpSpPr>
          <a:xfrm>
            <a:off x="-6586" y="-192875"/>
            <a:ext cx="9174175" cy="1384272"/>
            <a:chOff x="0" y="-40481"/>
            <a:chExt cx="9144000" cy="1384272"/>
          </a:xfrm>
        </p:grpSpPr>
        <p:sp>
          <p:nvSpPr>
            <p:cNvPr id="99" name="Google Shape;99;p16"/>
            <p:cNvSpPr/>
            <p:nvPr/>
          </p:nvSpPr>
          <p:spPr>
            <a:xfrm rot="10800000">
              <a:off x="1200" y="799890"/>
              <a:ext cx="9142800" cy="543900"/>
            </a:xfrm>
            <a:prstGeom prst="triangle">
              <a:avLst>
                <a:gd fmla="val 50000" name="adj"/>
              </a:avLst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6"/>
            <p:cNvSpPr/>
            <p:nvPr/>
          </p:nvSpPr>
          <p:spPr>
            <a:xfrm>
              <a:off x="0" y="-40481"/>
              <a:ext cx="9144000" cy="856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" name="Google Shape;101;p16"/>
          <p:cNvSpPr txBox="1"/>
          <p:nvPr>
            <p:ph idx="1" type="body"/>
          </p:nvPr>
        </p:nvSpPr>
        <p:spPr>
          <a:xfrm>
            <a:off x="720000" y="1183700"/>
            <a:ext cx="37716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  <a:defRPr sz="900">
                <a:solidFill>
                  <a:srgbClr val="000000"/>
                </a:solidFill>
              </a:defRPr>
            </a:lvl1pPr>
            <a:lvl2pPr indent="-28575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○"/>
              <a:defRPr sz="900">
                <a:solidFill>
                  <a:srgbClr val="000000"/>
                </a:solidFill>
              </a:defRPr>
            </a:lvl2pPr>
            <a:lvl3pPr indent="-28575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■"/>
              <a:defRPr sz="900">
                <a:solidFill>
                  <a:srgbClr val="000000"/>
                </a:solidFill>
              </a:defRPr>
            </a:lvl3pPr>
            <a:lvl4pPr indent="-28575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  <a:defRPr sz="900">
                <a:solidFill>
                  <a:srgbClr val="000000"/>
                </a:solidFill>
              </a:defRPr>
            </a:lvl4pPr>
            <a:lvl5pPr indent="-28575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○"/>
              <a:defRPr sz="900">
                <a:solidFill>
                  <a:srgbClr val="000000"/>
                </a:solidFill>
              </a:defRPr>
            </a:lvl5pPr>
            <a:lvl6pPr indent="-28575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■"/>
              <a:defRPr sz="900">
                <a:solidFill>
                  <a:srgbClr val="000000"/>
                </a:solidFill>
              </a:defRPr>
            </a:lvl6pPr>
            <a:lvl7pPr indent="-28575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  <a:defRPr sz="900">
                <a:solidFill>
                  <a:srgbClr val="000000"/>
                </a:solidFill>
              </a:defRPr>
            </a:lvl7pPr>
            <a:lvl8pPr indent="-28575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○"/>
              <a:defRPr sz="900">
                <a:solidFill>
                  <a:srgbClr val="000000"/>
                </a:solidFill>
              </a:defRPr>
            </a:lvl8pPr>
            <a:lvl9pPr indent="-28575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900"/>
              <a:buChar char="■"/>
              <a:defRPr sz="9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b="0" sz="14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CUSTOM_24">
    <p:bg>
      <p:bgPr>
        <a:noFill/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7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999400" y="3305175"/>
            <a:ext cx="519300" cy="4497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3"/>
          <p:cNvSpPr/>
          <p:nvPr/>
        </p:nvSpPr>
        <p:spPr>
          <a:xfrm>
            <a:off x="5611575" y="3305175"/>
            <a:ext cx="519300" cy="4497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1690650" y="1925050"/>
            <a:ext cx="519300" cy="4497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4312350" y="1925050"/>
            <a:ext cx="519300" cy="4497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6980125" y="1925050"/>
            <a:ext cx="519300" cy="4497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>
            <a:off x="-6586" y="-40475"/>
            <a:ext cx="9180576" cy="1384272"/>
            <a:chOff x="0" y="-40481"/>
            <a:chExt cx="9144000" cy="1384272"/>
          </a:xfrm>
        </p:grpSpPr>
        <p:sp>
          <p:nvSpPr>
            <p:cNvPr id="19" name="Google Shape;19;p3"/>
            <p:cNvSpPr/>
            <p:nvPr/>
          </p:nvSpPr>
          <p:spPr>
            <a:xfrm rot="10800000">
              <a:off x="1200" y="799890"/>
              <a:ext cx="9142800" cy="543900"/>
            </a:xfrm>
            <a:prstGeom prst="triangle">
              <a:avLst>
                <a:gd fmla="val 50000" name="adj"/>
              </a:avLst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0" y="-40481"/>
              <a:ext cx="9144000" cy="856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967738" y="2671150"/>
            <a:ext cx="19650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type="ctrTitle"/>
          </p:nvPr>
        </p:nvSpPr>
        <p:spPr>
          <a:xfrm>
            <a:off x="1152088" y="2340556"/>
            <a:ext cx="1596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2" type="subTitle"/>
          </p:nvPr>
        </p:nvSpPr>
        <p:spPr>
          <a:xfrm>
            <a:off x="3589500" y="2671150"/>
            <a:ext cx="19650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3" type="ctrTitle"/>
          </p:nvPr>
        </p:nvSpPr>
        <p:spPr>
          <a:xfrm>
            <a:off x="3773838" y="2340556"/>
            <a:ext cx="1596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4" type="subTitle"/>
          </p:nvPr>
        </p:nvSpPr>
        <p:spPr>
          <a:xfrm>
            <a:off x="6264526" y="2671150"/>
            <a:ext cx="19650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5" type="ctrTitle"/>
          </p:nvPr>
        </p:nvSpPr>
        <p:spPr>
          <a:xfrm>
            <a:off x="6448876" y="2340556"/>
            <a:ext cx="1596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6" type="subTitle"/>
          </p:nvPr>
        </p:nvSpPr>
        <p:spPr>
          <a:xfrm>
            <a:off x="2271011" y="4031100"/>
            <a:ext cx="19650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7" type="ctrTitle"/>
          </p:nvPr>
        </p:nvSpPr>
        <p:spPr>
          <a:xfrm>
            <a:off x="2455361" y="3700506"/>
            <a:ext cx="1596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" name="Google Shape;29;p3"/>
          <p:cNvSpPr txBox="1"/>
          <p:nvPr>
            <p:ph idx="8" type="subTitle"/>
          </p:nvPr>
        </p:nvSpPr>
        <p:spPr>
          <a:xfrm>
            <a:off x="4892774" y="4031100"/>
            <a:ext cx="19650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" name="Google Shape;30;p3"/>
          <p:cNvSpPr txBox="1"/>
          <p:nvPr>
            <p:ph idx="9" type="ctrTitle"/>
          </p:nvPr>
        </p:nvSpPr>
        <p:spPr>
          <a:xfrm>
            <a:off x="5077124" y="3700506"/>
            <a:ext cx="1596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" name="Google Shape;31;p3"/>
          <p:cNvSpPr txBox="1"/>
          <p:nvPr>
            <p:ph idx="13" type="ctrTitle"/>
          </p:nvPr>
        </p:nvSpPr>
        <p:spPr>
          <a:xfrm>
            <a:off x="3080975" y="398750"/>
            <a:ext cx="2982000" cy="6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b="0" sz="14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b="0" sz="14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b="0" sz="14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b="0" sz="14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b="0" sz="14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b="0" sz="14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b="0" sz="14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b="0" sz="14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b="0" sz="14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/>
        </p:txBody>
      </p:sp>
      <p:sp>
        <p:nvSpPr>
          <p:cNvPr id="32" name="Google Shape;32;p3"/>
          <p:cNvSpPr txBox="1"/>
          <p:nvPr>
            <p:ph hasCustomPrompt="1" idx="14" type="title"/>
          </p:nvPr>
        </p:nvSpPr>
        <p:spPr>
          <a:xfrm>
            <a:off x="1575838" y="2012475"/>
            <a:ext cx="748800" cy="30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 txBox="1"/>
          <p:nvPr>
            <p:ph hasCustomPrompt="1" idx="15" type="title"/>
          </p:nvPr>
        </p:nvSpPr>
        <p:spPr>
          <a:xfrm>
            <a:off x="4197618" y="2012475"/>
            <a:ext cx="748800" cy="30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3"/>
          <p:cNvSpPr txBox="1"/>
          <p:nvPr>
            <p:ph hasCustomPrompt="1" idx="16" type="title"/>
          </p:nvPr>
        </p:nvSpPr>
        <p:spPr>
          <a:xfrm>
            <a:off x="6872626" y="2012475"/>
            <a:ext cx="748800" cy="30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5" name="Google Shape;35;p3"/>
          <p:cNvSpPr txBox="1"/>
          <p:nvPr>
            <p:ph hasCustomPrompt="1" idx="17" type="title"/>
          </p:nvPr>
        </p:nvSpPr>
        <p:spPr>
          <a:xfrm>
            <a:off x="2879111" y="3386650"/>
            <a:ext cx="748800" cy="30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" name="Google Shape;36;p3"/>
          <p:cNvSpPr txBox="1"/>
          <p:nvPr>
            <p:ph hasCustomPrompt="1" idx="18" type="title"/>
          </p:nvPr>
        </p:nvSpPr>
        <p:spPr>
          <a:xfrm>
            <a:off x="5500879" y="3386650"/>
            <a:ext cx="748800" cy="30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CUSTOM_18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/>
          <p:nvPr/>
        </p:nvSpPr>
        <p:spPr>
          <a:xfrm>
            <a:off x="-1152650" y="-437650"/>
            <a:ext cx="6000900" cy="57147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4"/>
          <p:cNvSpPr/>
          <p:nvPr/>
        </p:nvSpPr>
        <p:spPr>
          <a:xfrm>
            <a:off x="-4362575" y="-437650"/>
            <a:ext cx="6000900" cy="57147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4"/>
          <p:cNvSpPr txBox="1"/>
          <p:nvPr>
            <p:ph type="ctrTitle"/>
          </p:nvPr>
        </p:nvSpPr>
        <p:spPr>
          <a:xfrm flipH="1">
            <a:off x="1889225" y="2355535"/>
            <a:ext cx="3281400" cy="80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1" name="Google Shape;41;p4"/>
          <p:cNvSpPr txBox="1"/>
          <p:nvPr>
            <p:ph hasCustomPrompt="1" idx="2" type="title"/>
          </p:nvPr>
        </p:nvSpPr>
        <p:spPr>
          <a:xfrm flipH="1">
            <a:off x="1889225" y="1753435"/>
            <a:ext cx="2979300" cy="7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b="0" sz="48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CUSTOM_12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/>
          <p:nvPr/>
        </p:nvSpPr>
        <p:spPr>
          <a:xfrm flipH="1">
            <a:off x="-447675" y="-42125"/>
            <a:ext cx="5743575" cy="5200650"/>
          </a:xfrm>
          <a:custGeom>
            <a:rect b="b" l="l" r="r" t="t"/>
            <a:pathLst>
              <a:path extrusionOk="0" h="208026" w="229743">
                <a:moveTo>
                  <a:pt x="62865" y="1524"/>
                </a:moveTo>
                <a:lnTo>
                  <a:pt x="0" y="208026"/>
                </a:lnTo>
                <a:lnTo>
                  <a:pt x="229743" y="208026"/>
                </a:lnTo>
                <a:lnTo>
                  <a:pt x="22974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44" name="Google Shape;44;p5"/>
          <p:cNvSpPr txBox="1"/>
          <p:nvPr>
            <p:ph type="ctrTitle"/>
          </p:nvPr>
        </p:nvSpPr>
        <p:spPr>
          <a:xfrm>
            <a:off x="630625" y="1659512"/>
            <a:ext cx="3867300" cy="9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5"/>
          <p:cNvSpPr txBox="1"/>
          <p:nvPr>
            <p:ph idx="1" type="subTitle"/>
          </p:nvPr>
        </p:nvSpPr>
        <p:spPr>
          <a:xfrm>
            <a:off x="630625" y="2513488"/>
            <a:ext cx="33405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24_1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/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/>
        </p:txBody>
      </p:sp>
      <p:sp>
        <p:nvSpPr>
          <p:cNvPr id="48" name="Google Shape;48;p6"/>
          <p:cNvSpPr txBox="1"/>
          <p:nvPr>
            <p:ph idx="2" type="ctrTitle"/>
          </p:nvPr>
        </p:nvSpPr>
        <p:spPr>
          <a:xfrm flipH="1">
            <a:off x="1663075" y="2606298"/>
            <a:ext cx="1037100" cy="32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49" name="Google Shape;49;p6"/>
          <p:cNvSpPr txBox="1"/>
          <p:nvPr>
            <p:ph idx="1" type="subTitle"/>
          </p:nvPr>
        </p:nvSpPr>
        <p:spPr>
          <a:xfrm flipH="1">
            <a:off x="1432475" y="2815693"/>
            <a:ext cx="14982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0" name="Google Shape;50;p6"/>
          <p:cNvSpPr txBox="1"/>
          <p:nvPr>
            <p:ph idx="3" type="ctrTitle"/>
          </p:nvPr>
        </p:nvSpPr>
        <p:spPr>
          <a:xfrm flipH="1">
            <a:off x="4851150" y="2606423"/>
            <a:ext cx="1037100" cy="32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1" name="Google Shape;51;p6"/>
          <p:cNvSpPr txBox="1"/>
          <p:nvPr>
            <p:ph idx="4" type="subTitle"/>
          </p:nvPr>
        </p:nvSpPr>
        <p:spPr>
          <a:xfrm flipH="1">
            <a:off x="4620550" y="2815693"/>
            <a:ext cx="14982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2" name="Google Shape;52;p6"/>
          <p:cNvSpPr txBox="1"/>
          <p:nvPr>
            <p:ph idx="5" type="ctrTitle"/>
          </p:nvPr>
        </p:nvSpPr>
        <p:spPr>
          <a:xfrm flipH="1">
            <a:off x="3257125" y="1763240"/>
            <a:ext cx="1037100" cy="32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3" name="Google Shape;53;p6"/>
          <p:cNvSpPr txBox="1"/>
          <p:nvPr>
            <p:ph idx="6" type="subTitle"/>
          </p:nvPr>
        </p:nvSpPr>
        <p:spPr>
          <a:xfrm flipH="1">
            <a:off x="3026513" y="1972515"/>
            <a:ext cx="14982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4" name="Google Shape;54;p6"/>
          <p:cNvSpPr txBox="1"/>
          <p:nvPr>
            <p:ph idx="7" type="ctrTitle"/>
          </p:nvPr>
        </p:nvSpPr>
        <p:spPr>
          <a:xfrm flipH="1">
            <a:off x="6445175" y="1763240"/>
            <a:ext cx="1037100" cy="32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" name="Google Shape;55;p6"/>
          <p:cNvSpPr txBox="1"/>
          <p:nvPr>
            <p:ph idx="8" type="subTitle"/>
          </p:nvPr>
        </p:nvSpPr>
        <p:spPr>
          <a:xfrm flipH="1">
            <a:off x="6214563" y="1972515"/>
            <a:ext cx="14982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85">
          <p15:clr>
            <a:srgbClr val="FA7B17"/>
          </p15:clr>
        </p15:guide>
        <p15:guide id="2" orient="horz" pos="1460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CUSTOM_21_1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/>
          <p:nvPr/>
        </p:nvSpPr>
        <p:spPr>
          <a:xfrm flipH="1">
            <a:off x="4308501" y="-424791"/>
            <a:ext cx="6000900" cy="57147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7"/>
          <p:cNvSpPr/>
          <p:nvPr/>
        </p:nvSpPr>
        <p:spPr>
          <a:xfrm flipH="1">
            <a:off x="7518426" y="-424791"/>
            <a:ext cx="6000900" cy="57147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7"/>
          <p:cNvSpPr txBox="1"/>
          <p:nvPr>
            <p:ph type="ctrTitle"/>
          </p:nvPr>
        </p:nvSpPr>
        <p:spPr>
          <a:xfrm>
            <a:off x="4020266" y="2355535"/>
            <a:ext cx="3281400" cy="80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0" name="Google Shape;60;p7"/>
          <p:cNvSpPr txBox="1"/>
          <p:nvPr>
            <p:ph hasCustomPrompt="1" idx="2" type="title"/>
          </p:nvPr>
        </p:nvSpPr>
        <p:spPr>
          <a:xfrm>
            <a:off x="4322366" y="1753435"/>
            <a:ext cx="2979300" cy="7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b="0" sz="48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b="0" sz="48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b="0" sz="48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b="0" sz="48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b="0" sz="48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b="0" sz="48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b="0" sz="48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b="0" sz="48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b="0" sz="48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 2">
  <p:cSld name="CUSTOM_15_1_1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8"/>
          <p:cNvGrpSpPr/>
          <p:nvPr/>
        </p:nvGrpSpPr>
        <p:grpSpPr>
          <a:xfrm>
            <a:off x="0" y="-9525"/>
            <a:ext cx="3105188" cy="5210133"/>
            <a:chOff x="0" y="-9525"/>
            <a:chExt cx="3105188" cy="5210133"/>
          </a:xfrm>
        </p:grpSpPr>
        <p:sp>
          <p:nvSpPr>
            <p:cNvPr id="63" name="Google Shape;63;p8"/>
            <p:cNvSpPr/>
            <p:nvPr/>
          </p:nvSpPr>
          <p:spPr>
            <a:xfrm>
              <a:off x="266700" y="-9525"/>
              <a:ext cx="2838488" cy="5210133"/>
            </a:xfrm>
            <a:custGeom>
              <a:rect b="b" l="l" r="r" t="t"/>
              <a:pathLst>
                <a:path extrusionOk="0" h="204359" w="110490">
                  <a:moveTo>
                    <a:pt x="1524" y="0"/>
                  </a:moveTo>
                  <a:lnTo>
                    <a:pt x="110490" y="0"/>
                  </a:lnTo>
                  <a:lnTo>
                    <a:pt x="55732" y="204359"/>
                  </a:lnTo>
                  <a:lnTo>
                    <a:pt x="0" y="2043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64" name="Google Shape;64;p8"/>
            <p:cNvSpPr/>
            <p:nvPr/>
          </p:nvSpPr>
          <p:spPr>
            <a:xfrm>
              <a:off x="0" y="-9525"/>
              <a:ext cx="558000" cy="5162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" name="Google Shape;65;p8"/>
          <p:cNvSpPr txBox="1"/>
          <p:nvPr>
            <p:ph type="ctrTitle"/>
          </p:nvPr>
        </p:nvSpPr>
        <p:spPr>
          <a:xfrm>
            <a:off x="610871" y="405336"/>
            <a:ext cx="1737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b="0" sz="14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b="0" sz="14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b="0" sz="14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b="0" sz="14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b="0" sz="14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b="0" sz="14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b="0" sz="14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b="0" sz="14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b="0" sz="14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2" type="ctrTitle"/>
          </p:nvPr>
        </p:nvSpPr>
        <p:spPr>
          <a:xfrm>
            <a:off x="5739302" y="1659506"/>
            <a:ext cx="2900100" cy="9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" name="Google Shape;67;p8"/>
          <p:cNvSpPr txBox="1"/>
          <p:nvPr>
            <p:ph idx="1" type="subTitle"/>
          </p:nvPr>
        </p:nvSpPr>
        <p:spPr>
          <a:xfrm>
            <a:off x="5739302" y="2513494"/>
            <a:ext cx="25050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 3">
  <p:cSld name="CUSTOM_15_1_1_1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/>
          <p:nvPr>
            <p:ph type="ctrTitle"/>
          </p:nvPr>
        </p:nvSpPr>
        <p:spPr>
          <a:xfrm flipH="1">
            <a:off x="6795803" y="405336"/>
            <a:ext cx="1737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/>
        </p:txBody>
      </p:sp>
      <p:sp>
        <p:nvSpPr>
          <p:cNvPr id="70" name="Google Shape;70;p9"/>
          <p:cNvSpPr txBox="1"/>
          <p:nvPr>
            <p:ph idx="2" type="ctrTitle"/>
          </p:nvPr>
        </p:nvSpPr>
        <p:spPr>
          <a:xfrm flipH="1">
            <a:off x="720000" y="1982325"/>
            <a:ext cx="2671500" cy="64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" name="Google Shape;71;p9"/>
          <p:cNvSpPr txBox="1"/>
          <p:nvPr>
            <p:ph idx="1" type="subTitle"/>
          </p:nvPr>
        </p:nvSpPr>
        <p:spPr>
          <a:xfrm flipH="1">
            <a:off x="1264200" y="2513497"/>
            <a:ext cx="2127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074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23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-38250" y="-19125"/>
            <a:ext cx="3403525" cy="5213625"/>
          </a:xfrm>
          <a:custGeom>
            <a:rect b="b" l="l" r="r" t="t"/>
            <a:pathLst>
              <a:path extrusionOk="0" h="208545" w="136141">
                <a:moveTo>
                  <a:pt x="114980" y="0"/>
                </a:moveTo>
                <a:lnTo>
                  <a:pt x="136141" y="208545"/>
                </a:lnTo>
                <a:lnTo>
                  <a:pt x="0" y="208545"/>
                </a:lnTo>
                <a:lnTo>
                  <a:pt x="0" y="255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74" name="Google Shape;74;p10"/>
          <p:cNvSpPr/>
          <p:nvPr/>
        </p:nvSpPr>
        <p:spPr>
          <a:xfrm>
            <a:off x="5729875" y="-6374"/>
            <a:ext cx="3792300" cy="5149875"/>
          </a:xfrm>
          <a:custGeom>
            <a:rect b="b" l="l" r="r" t="t"/>
            <a:pathLst>
              <a:path extrusionOk="0" h="205995" w="151692">
                <a:moveTo>
                  <a:pt x="34162" y="510"/>
                </a:moveTo>
                <a:lnTo>
                  <a:pt x="0" y="205995"/>
                </a:lnTo>
                <a:lnTo>
                  <a:pt x="140729" y="205995"/>
                </a:lnTo>
                <a:lnTo>
                  <a:pt x="151692" y="177186"/>
                </a:lnTo>
                <a:lnTo>
                  <a:pt x="14098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75" name="Google Shape;75;p10"/>
          <p:cNvSpPr txBox="1"/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b="0" sz="140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/>
        </p:txBody>
      </p:sp>
      <p:sp>
        <p:nvSpPr>
          <p:cNvPr id="76" name="Google Shape;76;p10"/>
          <p:cNvSpPr txBox="1"/>
          <p:nvPr>
            <p:ph idx="2" type="ctrTitle"/>
          </p:nvPr>
        </p:nvSpPr>
        <p:spPr>
          <a:xfrm flipH="1">
            <a:off x="719975" y="2423575"/>
            <a:ext cx="1374300" cy="64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subTitle"/>
          </p:nvPr>
        </p:nvSpPr>
        <p:spPr>
          <a:xfrm flipH="1">
            <a:off x="720000" y="2954750"/>
            <a:ext cx="19851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0"/>
          <p:cNvSpPr txBox="1"/>
          <p:nvPr>
            <p:ph idx="3" type="ctrTitle"/>
          </p:nvPr>
        </p:nvSpPr>
        <p:spPr>
          <a:xfrm flipH="1">
            <a:off x="3884850" y="2423575"/>
            <a:ext cx="1374300" cy="64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4" type="subTitle"/>
          </p:nvPr>
        </p:nvSpPr>
        <p:spPr>
          <a:xfrm flipH="1">
            <a:off x="3579450" y="2954750"/>
            <a:ext cx="19851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5" type="ctrTitle"/>
          </p:nvPr>
        </p:nvSpPr>
        <p:spPr>
          <a:xfrm flipH="1">
            <a:off x="7043225" y="2423575"/>
            <a:ext cx="1374300" cy="64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" name="Google Shape;81;p10"/>
          <p:cNvSpPr txBox="1"/>
          <p:nvPr>
            <p:ph idx="6" type="subTitle"/>
          </p:nvPr>
        </p:nvSpPr>
        <p:spPr>
          <a:xfrm flipH="1">
            <a:off x="6432425" y="2954750"/>
            <a:ext cx="19851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b="1" sz="28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b="1" sz="28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b="1" sz="28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b="1" sz="28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b="1" sz="28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b="1" sz="28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b="1" sz="28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b="1" sz="28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b="1" sz="28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  <p15:guide id="2" orient="horz" pos="340">
          <p15:clr>
            <a:srgbClr val="EA4335"/>
          </p15:clr>
        </p15:guide>
        <p15:guide id="3" pos="5306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jpg"/><Relationship Id="rId4" Type="http://schemas.openxmlformats.org/officeDocument/2006/relationships/hyperlink" Target="https://unsplash.com/@tomrumble?utm_source=unsplash&amp;utm_medium=referral&amp;utm_content=creditCopyText" TargetMode="External"/><Relationship Id="rId5" Type="http://schemas.openxmlformats.org/officeDocument/2006/relationships/hyperlink" Target="https://unsplash.com/@tomrumble?utm_source=unsplash&amp;utm_medium=referral&amp;utm_content=creditCopyText" TargetMode="External"/><Relationship Id="rId6" Type="http://schemas.openxmlformats.org/officeDocument/2006/relationships/hyperlink" Target="https://unsplash.com/s/photos/houses?utm_source=unsplash&amp;utm_medium=referral&amp;utm_content=creditCopyText" TargetMode="External"/><Relationship Id="rId7" Type="http://schemas.openxmlformats.org/officeDocument/2006/relationships/hyperlink" Target="https://unsplash.com/s/photos/houses?utm_source=unsplash&amp;utm_medium=referral&amp;utm_content=creditCopyText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jpg"/><Relationship Id="rId4" Type="http://schemas.openxmlformats.org/officeDocument/2006/relationships/hyperlink" Target="https://unsplash.com/@karaeads?utm_source=unsplash&amp;utm_medium=referral&amp;utm_content=creditCopyText" TargetMode="External"/><Relationship Id="rId5" Type="http://schemas.openxmlformats.org/officeDocument/2006/relationships/hyperlink" Target="https://unsplash.com/@karaeads?utm_source=unsplash&amp;utm_medium=referral&amp;utm_content=creditCopyText" TargetMode="External"/><Relationship Id="rId6" Type="http://schemas.openxmlformats.org/officeDocument/2006/relationships/hyperlink" Target="https://unsplash.com/s/photos/houses?utm_source=unsplash&amp;utm_medium=referral&amp;utm_content=creditCopyText" TargetMode="External"/><Relationship Id="rId7" Type="http://schemas.openxmlformats.org/officeDocument/2006/relationships/hyperlink" Target="https://unsplash.com/s/photos/houses?utm_source=unsplash&amp;utm_medium=referral&amp;utm_content=creditCopyText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Relationship Id="rId4" Type="http://schemas.openxmlformats.org/officeDocument/2006/relationships/hyperlink" Target="https://unsplash.com/@anniespratt?utm_source=unsplash&amp;utm_medium=referral&amp;utm_content=creditCopyText" TargetMode="External"/><Relationship Id="rId5" Type="http://schemas.openxmlformats.org/officeDocument/2006/relationships/hyperlink" Target="https://unsplash.com/@anniespratt?utm_source=unsplash&amp;utm_medium=referral&amp;utm_content=creditCopyText" TargetMode="External"/><Relationship Id="rId6" Type="http://schemas.openxmlformats.org/officeDocument/2006/relationships/hyperlink" Target="https://unsplash.com/s/photos/target?utm_source=unsplash&amp;utm_medium=referral&amp;utm_content=creditCopyText" TargetMode="External"/><Relationship Id="rId7" Type="http://schemas.openxmlformats.org/officeDocument/2006/relationships/hyperlink" Target="https://unsplash.com/s/photos/target?utm_source=unsplash&amp;utm_medium=referral&amp;utm_content=creditCopyText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hyperlink" Target="https://unsplash.com/@huntersrace?utm_source=unsplash&amp;utm_medium=referral&amp;utm_content=creditCopyText" TargetMode="External"/><Relationship Id="rId5" Type="http://schemas.openxmlformats.org/officeDocument/2006/relationships/hyperlink" Target="https://unsplash.com/@huntersrace?utm_source=unsplash&amp;utm_medium=referral&amp;utm_content=creditCopyText" TargetMode="External"/><Relationship Id="rId6" Type="http://schemas.openxmlformats.org/officeDocument/2006/relationships/hyperlink" Target="https://unsplash.com/s/photos/executive?utm_source=unsplash&amp;utm_medium=referral&amp;utm_content=creditCopyText" TargetMode="External"/><Relationship Id="rId7" Type="http://schemas.openxmlformats.org/officeDocument/2006/relationships/hyperlink" Target="https://unsplash.com/s/photos/executive?utm_source=unsplash&amp;utm_medium=referral&amp;utm_content=creditCopyText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3.png"/><Relationship Id="rId5" Type="http://schemas.openxmlformats.org/officeDocument/2006/relationships/hyperlink" Target="https://www.cityofames.org/government" TargetMode="External"/><Relationship Id="rId6" Type="http://schemas.openxmlformats.org/officeDocument/2006/relationships/hyperlink" Target="https://www.google.com/search?q=ames+iowa&amp;source=lmns&amp;bih=946&amp;biw=1920&amp;hl=en&amp;sa=X&amp;ved=2ahUKEwjoy4a64JjrAhVMIt8KHa52DZ0Q_AUoAHoECAEQAA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www.youtube.com/watch?v=hdrpm5ySpk8" TargetMode="External"/><Relationship Id="rId4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Relationship Id="rId4" Type="http://schemas.openxmlformats.org/officeDocument/2006/relationships/hyperlink" Target="https://unsplash.com/@soymeraki?utm_source=unsplash&amp;utm_medium=referral&amp;utm_content=creditCopyText" TargetMode="External"/><Relationship Id="rId5" Type="http://schemas.openxmlformats.org/officeDocument/2006/relationships/hyperlink" Target="https://unsplash.com/@soymeraki?utm_source=unsplash&amp;utm_medium=referral&amp;utm_content=creditCopyText" TargetMode="External"/><Relationship Id="rId6" Type="http://schemas.openxmlformats.org/officeDocument/2006/relationships/hyperlink" Target="https://unsplash.com/s/photos/decision?utm_source=unsplash&amp;utm_medium=referral&amp;utm_content=creditCopyText" TargetMode="External"/><Relationship Id="rId7" Type="http://schemas.openxmlformats.org/officeDocument/2006/relationships/hyperlink" Target="https://unsplash.com/s/photos/decision?utm_source=unsplash&amp;utm_medium=referral&amp;utm_content=creditCopyText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Relationship Id="rId4" Type="http://schemas.openxmlformats.org/officeDocument/2006/relationships/hyperlink" Target="https://unsplash.com/@vikceo?utm_source=unsplash&amp;utm_medium=referral&amp;utm_content=creditCopyText" TargetMode="External"/><Relationship Id="rId5" Type="http://schemas.openxmlformats.org/officeDocument/2006/relationships/hyperlink" Target="https://unsplash.com/@vikceo?utm_source=unsplash&amp;utm_medium=referral&amp;utm_content=creditCopyText" TargetMode="External"/><Relationship Id="rId6" Type="http://schemas.openxmlformats.org/officeDocument/2006/relationships/hyperlink" Target="https://unsplash.com/s/photos/family?utm_source=unsplash&amp;utm_medium=referral&amp;utm_content=creditCopyText" TargetMode="External"/><Relationship Id="rId7" Type="http://schemas.openxmlformats.org/officeDocument/2006/relationships/hyperlink" Target="https://unsplash.com/s/photos/family?utm_source=unsplash&amp;utm_medium=referral&amp;utm_content=creditCopyText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jpg"/><Relationship Id="rId4" Type="http://schemas.openxmlformats.org/officeDocument/2006/relationships/hyperlink" Target="https://unsplash.com/@theexplorerdad?utm_source=unsplash&amp;utm_medium=referral&amp;utm_content=creditCopyText" TargetMode="External"/><Relationship Id="rId5" Type="http://schemas.openxmlformats.org/officeDocument/2006/relationships/hyperlink" Target="https://unsplash.com/@theexplorerdad?utm_source=unsplash&amp;utm_medium=referral&amp;utm_content=creditCopyText" TargetMode="External"/><Relationship Id="rId6" Type="http://schemas.openxmlformats.org/officeDocument/2006/relationships/hyperlink" Target="https://unsplash.com/s/photos/houses?utm_source=unsplash&amp;utm_medium=referral&amp;utm_content=creditCopyText" TargetMode="External"/><Relationship Id="rId7" Type="http://schemas.openxmlformats.org/officeDocument/2006/relationships/hyperlink" Target="https://unsplash.com/s/photos/houses?utm_source=unsplash&amp;utm_medium=referral&amp;utm_content=creditCopyText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idx="1" type="subTitle"/>
          </p:nvPr>
        </p:nvSpPr>
        <p:spPr>
          <a:xfrm>
            <a:off x="4151302" y="2757622"/>
            <a:ext cx="435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Presentation by Joey Navarro</a:t>
            </a:r>
            <a:endParaRPr/>
          </a:p>
        </p:txBody>
      </p:sp>
      <p:sp>
        <p:nvSpPr>
          <p:cNvPr id="109" name="Google Shape;109;p18"/>
          <p:cNvSpPr txBox="1"/>
          <p:nvPr>
            <p:ph type="ctrTitle"/>
          </p:nvPr>
        </p:nvSpPr>
        <p:spPr>
          <a:xfrm>
            <a:off x="4863800" y="1290175"/>
            <a:ext cx="38817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Predicting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Housing Prices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 Ames, Iowa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0" name="Google Shape;110;p18"/>
          <p:cNvSpPr/>
          <p:nvPr/>
        </p:nvSpPr>
        <p:spPr>
          <a:xfrm flipH="1">
            <a:off x="5919500" y="-211062"/>
            <a:ext cx="4652175" cy="1932371"/>
          </a:xfrm>
          <a:custGeom>
            <a:rect b="b" l="l" r="r" t="t"/>
            <a:pathLst>
              <a:path extrusionOk="0" h="14275" w="34367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8"/>
          <p:cNvSpPr txBox="1"/>
          <p:nvPr>
            <p:ph idx="1" type="subTitle"/>
          </p:nvPr>
        </p:nvSpPr>
        <p:spPr>
          <a:xfrm>
            <a:off x="4744102" y="4346797"/>
            <a:ext cx="435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Photo by</a:t>
            </a:r>
            <a:r>
              <a:rPr lang="es" sz="900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 </a:t>
            </a:r>
            <a:r>
              <a:rPr lang="es" sz="9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Tom Rumble</a:t>
            </a:r>
            <a:r>
              <a:rPr lang="es" sz="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on</a:t>
            </a:r>
            <a:r>
              <a:rPr lang="es" sz="900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6"/>
              </a:rPr>
              <a:t> </a:t>
            </a:r>
            <a:r>
              <a:rPr lang="es" sz="9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Unsplash</a:t>
            </a:r>
            <a:endParaRPr sz="1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7"/>
          <p:cNvSpPr/>
          <p:nvPr/>
        </p:nvSpPr>
        <p:spPr>
          <a:xfrm flipH="1">
            <a:off x="-447675" y="-42125"/>
            <a:ext cx="5743575" cy="5200650"/>
          </a:xfrm>
          <a:custGeom>
            <a:rect b="b" l="l" r="r" t="t"/>
            <a:pathLst>
              <a:path extrusionOk="0" h="208026" w="229743">
                <a:moveTo>
                  <a:pt x="62865" y="1524"/>
                </a:moveTo>
                <a:lnTo>
                  <a:pt x="0" y="208026"/>
                </a:lnTo>
                <a:lnTo>
                  <a:pt x="229743" y="208026"/>
                </a:lnTo>
                <a:lnTo>
                  <a:pt x="22974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graphicFrame>
        <p:nvGraphicFramePr>
          <p:cNvPr id="192" name="Google Shape;192;p27"/>
          <p:cNvGraphicFramePr/>
          <p:nvPr/>
        </p:nvGraphicFramePr>
        <p:xfrm>
          <a:off x="301375" y="53999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{AB4AE5DC-9614-47FE-873A-48FA0F41A1A8}</a:tableStyleId>
              </a:tblPr>
              <a:tblGrid>
                <a:gridCol w="2675825"/>
                <a:gridCol w="931200"/>
              </a:tblGrid>
              <a:tr h="338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Attribute</a:t>
                      </a:r>
                      <a:endParaRPr sz="1000">
                        <a:solidFill>
                          <a:srgbClr val="FFFFFF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C</a:t>
                      </a:r>
                      <a:r>
                        <a:rPr lang="es" sz="1000">
                          <a:solidFill>
                            <a:srgbClr val="FFFFFF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oefficient</a:t>
                      </a:r>
                      <a:endParaRPr sz="1000">
                        <a:solidFill>
                          <a:srgbClr val="FFFFFF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44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Total Basement Square Footage * Ground Living Area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11376.60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28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Overall Condition * Ground Living Area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10336.17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28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Year Built * Year Remodeled / Added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7578.17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28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Year Built * Year Built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6434.28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4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Total Basement Square Footage * Overall Quality 9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5650.46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28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Ground Living Area * Garage Area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5248.69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28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Lot Area * Overall Quality 8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4578.47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44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Total Basement Square Footage * Overall Quality 10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4240.92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28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Sale Type New * Neighborhood Stone Br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4063.99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28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Fireplaces * Overall Quality 9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3313.03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93" name="Google Shape;193;p27"/>
          <p:cNvSpPr txBox="1"/>
          <p:nvPr/>
        </p:nvSpPr>
        <p:spPr>
          <a:xfrm>
            <a:off x="7476650" y="4830775"/>
            <a:ext cx="1590600" cy="2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</a:rPr>
              <a:t>Photo by</a:t>
            </a:r>
            <a:r>
              <a:rPr lang="es" sz="700">
                <a:solidFill>
                  <a:srgbClr val="FFFFFF"/>
                </a:solidFill>
                <a:uFill>
                  <a:noFill/>
                </a:uFill>
                <a:hlinkClick r:id="rId4"/>
              </a:rPr>
              <a:t> </a:t>
            </a:r>
            <a:r>
              <a:rPr lang="es" sz="700" u="sng">
                <a:solidFill>
                  <a:srgbClr val="FFFFFF"/>
                </a:solidFill>
                <a:hlinkClick r:id="rId5"/>
              </a:rPr>
              <a:t>Kara Eads</a:t>
            </a:r>
            <a:r>
              <a:rPr lang="es" sz="700">
                <a:solidFill>
                  <a:srgbClr val="FFFFFF"/>
                </a:solidFill>
              </a:rPr>
              <a:t> on</a:t>
            </a:r>
            <a:r>
              <a:rPr lang="es" sz="700">
                <a:solidFill>
                  <a:srgbClr val="FFFFFF"/>
                </a:solidFill>
                <a:uFill>
                  <a:noFill/>
                </a:uFill>
                <a:hlinkClick r:id="rId6"/>
              </a:rPr>
              <a:t> </a:t>
            </a:r>
            <a:r>
              <a:rPr lang="es" sz="700" u="sng">
                <a:solidFill>
                  <a:srgbClr val="FFFFFF"/>
                </a:solidFill>
                <a:hlinkClick r:id="rId7"/>
              </a:rPr>
              <a:t>Unsplash</a:t>
            </a:r>
            <a:endParaRPr sz="700">
              <a:solidFill>
                <a:srgbClr val="FFFFFF"/>
              </a:solidFill>
            </a:endParaRPr>
          </a:p>
        </p:txBody>
      </p:sp>
      <p:sp>
        <p:nvSpPr>
          <p:cNvPr id="194" name="Google Shape;194;p27"/>
          <p:cNvSpPr txBox="1"/>
          <p:nvPr/>
        </p:nvSpPr>
        <p:spPr>
          <a:xfrm>
            <a:off x="440639" y="97500"/>
            <a:ext cx="33285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Top 10 Features for Features Model 2</a:t>
            </a:r>
            <a:endParaRPr sz="17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>
            <p:ph type="ctrTitle"/>
          </p:nvPr>
        </p:nvSpPr>
        <p:spPr>
          <a:xfrm>
            <a:off x="4893522" y="2107651"/>
            <a:ext cx="2082300" cy="69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Model Results</a:t>
            </a:r>
            <a:endParaRPr sz="2200"/>
          </a:p>
        </p:txBody>
      </p:sp>
      <p:sp>
        <p:nvSpPr>
          <p:cNvPr id="200" name="Google Shape;200;p28"/>
          <p:cNvSpPr txBox="1"/>
          <p:nvPr>
            <p:ph idx="2" type="title"/>
          </p:nvPr>
        </p:nvSpPr>
        <p:spPr>
          <a:xfrm>
            <a:off x="7852725" y="1991850"/>
            <a:ext cx="999900" cy="9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5300">
                <a:solidFill>
                  <a:schemeClr val="lt1"/>
                </a:solidFill>
              </a:rPr>
              <a:t>04</a:t>
            </a:r>
            <a:endParaRPr sz="5300">
              <a:solidFill>
                <a:schemeClr val="lt1"/>
              </a:solidFill>
            </a:endParaRPr>
          </a:p>
        </p:txBody>
      </p:sp>
      <p:sp>
        <p:nvSpPr>
          <p:cNvPr id="201" name="Google Shape;201;p28"/>
          <p:cNvSpPr txBox="1"/>
          <p:nvPr/>
        </p:nvSpPr>
        <p:spPr>
          <a:xfrm>
            <a:off x="0" y="4855500"/>
            <a:ext cx="15936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Photo by</a:t>
            </a:r>
            <a:r>
              <a:rPr lang="es" sz="700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4"/>
              </a:rPr>
              <a:t> </a:t>
            </a:r>
            <a:r>
              <a:rPr lang="es" sz="700" u="sng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  <a:hlinkClick r:id="rId5"/>
              </a:rPr>
              <a:t>Annie Spratt</a:t>
            </a:r>
            <a:r>
              <a:rPr lang="es" sz="7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 on</a:t>
            </a:r>
            <a:r>
              <a:rPr lang="es" sz="700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6"/>
              </a:rPr>
              <a:t> </a:t>
            </a:r>
            <a:r>
              <a:rPr lang="es" sz="700" u="sng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  <a:hlinkClick r:id="rId7"/>
              </a:rPr>
              <a:t>Unsplash</a:t>
            </a:r>
            <a:endParaRPr sz="7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9"/>
          <p:cNvSpPr txBox="1"/>
          <p:nvPr>
            <p:ph type="ctrTitle"/>
          </p:nvPr>
        </p:nvSpPr>
        <p:spPr>
          <a:xfrm>
            <a:off x="668400" y="208325"/>
            <a:ext cx="7486500" cy="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Quick Note on Regression Visualization Interpretation</a:t>
            </a:r>
            <a:endParaRPr sz="2200"/>
          </a:p>
        </p:txBody>
      </p:sp>
      <p:sp>
        <p:nvSpPr>
          <p:cNvPr id="207" name="Google Shape;207;p29"/>
          <p:cNvSpPr/>
          <p:nvPr/>
        </p:nvSpPr>
        <p:spPr>
          <a:xfrm>
            <a:off x="10340025" y="3764825"/>
            <a:ext cx="727200" cy="727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9"/>
          <p:cNvSpPr/>
          <p:nvPr/>
        </p:nvSpPr>
        <p:spPr>
          <a:xfrm>
            <a:off x="1863900" y="901450"/>
            <a:ext cx="5416200" cy="3423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9" name="Google Shape;209;p29"/>
          <p:cNvCxnSpPr/>
          <p:nvPr/>
        </p:nvCxnSpPr>
        <p:spPr>
          <a:xfrm flipH="1" rot="10800000">
            <a:off x="2514925" y="1386125"/>
            <a:ext cx="3999600" cy="2378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0" name="Google Shape;210;p29"/>
          <p:cNvSpPr/>
          <p:nvPr/>
        </p:nvSpPr>
        <p:spPr>
          <a:xfrm>
            <a:off x="3166400" y="1840750"/>
            <a:ext cx="75900" cy="681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9"/>
          <p:cNvSpPr/>
          <p:nvPr/>
        </p:nvSpPr>
        <p:spPr>
          <a:xfrm>
            <a:off x="6250375" y="2917325"/>
            <a:ext cx="75900" cy="681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9"/>
          <p:cNvSpPr/>
          <p:nvPr/>
        </p:nvSpPr>
        <p:spPr>
          <a:xfrm>
            <a:off x="2514925" y="1386025"/>
            <a:ext cx="3999600" cy="2378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9"/>
          <p:cNvSpPr/>
          <p:nvPr/>
        </p:nvSpPr>
        <p:spPr>
          <a:xfrm>
            <a:off x="4832800" y="2265388"/>
            <a:ext cx="75900" cy="681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9"/>
          <p:cNvSpPr txBox="1"/>
          <p:nvPr/>
        </p:nvSpPr>
        <p:spPr>
          <a:xfrm>
            <a:off x="3317875" y="3848150"/>
            <a:ext cx="23937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Assistant Light"/>
                <a:ea typeface="Assistant Light"/>
                <a:cs typeface="Assistant Light"/>
                <a:sym typeface="Assistant Light"/>
              </a:rPr>
              <a:t>Actual Values</a:t>
            </a:r>
            <a:endParaRPr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  <p:sp>
        <p:nvSpPr>
          <p:cNvPr id="215" name="Google Shape;215;p29"/>
          <p:cNvSpPr txBox="1"/>
          <p:nvPr/>
        </p:nvSpPr>
        <p:spPr>
          <a:xfrm rot="-5400000">
            <a:off x="1015925" y="2401300"/>
            <a:ext cx="23937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Assistant Light"/>
                <a:ea typeface="Assistant Light"/>
                <a:cs typeface="Assistant Light"/>
                <a:sym typeface="Assistant Light"/>
              </a:rPr>
              <a:t>Predicted</a:t>
            </a:r>
            <a:r>
              <a:rPr lang="es">
                <a:latin typeface="Assistant Light"/>
                <a:ea typeface="Assistant Light"/>
                <a:cs typeface="Assistant Light"/>
                <a:sym typeface="Assistant Light"/>
              </a:rPr>
              <a:t> Values</a:t>
            </a:r>
            <a:endParaRPr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  <p:sp>
        <p:nvSpPr>
          <p:cNvPr id="216" name="Google Shape;216;p29"/>
          <p:cNvSpPr txBox="1"/>
          <p:nvPr/>
        </p:nvSpPr>
        <p:spPr>
          <a:xfrm>
            <a:off x="3242300" y="1623525"/>
            <a:ext cx="22119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Assistant Light"/>
                <a:ea typeface="Assistant Light"/>
                <a:cs typeface="Assistant Light"/>
                <a:sym typeface="Assistant Light"/>
              </a:rPr>
              <a:t>Predicted Value is more than Actual Value</a:t>
            </a:r>
            <a:endParaRPr sz="900">
              <a:latin typeface="Assistant Light"/>
              <a:ea typeface="Assistant Light"/>
              <a:cs typeface="Assistant Light"/>
              <a:sym typeface="Assistan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Assistant Light"/>
                <a:ea typeface="Assistant Light"/>
                <a:cs typeface="Assistant Light"/>
                <a:sym typeface="Assistant Light"/>
              </a:rPr>
              <a:t>Does NOT fit model</a:t>
            </a:r>
            <a:endParaRPr sz="900"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  <p:sp>
        <p:nvSpPr>
          <p:cNvPr id="217" name="Google Shape;217;p29"/>
          <p:cNvSpPr txBox="1"/>
          <p:nvPr/>
        </p:nvSpPr>
        <p:spPr>
          <a:xfrm>
            <a:off x="4181425" y="3019625"/>
            <a:ext cx="22119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Assistant Light"/>
                <a:ea typeface="Assistant Light"/>
                <a:cs typeface="Assistant Light"/>
                <a:sym typeface="Assistant Light"/>
              </a:rPr>
              <a:t>Predicted Value is less than Actual Value</a:t>
            </a:r>
            <a:endParaRPr sz="900">
              <a:latin typeface="Assistant Light"/>
              <a:ea typeface="Assistant Light"/>
              <a:cs typeface="Assistant Light"/>
              <a:sym typeface="Assistant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Assistant Light"/>
                <a:ea typeface="Assistant Light"/>
                <a:cs typeface="Assistant Light"/>
                <a:sym typeface="Assistant Light"/>
              </a:rPr>
              <a:t>Does NOT fit model</a:t>
            </a:r>
            <a:endParaRPr sz="900"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  <p:sp>
        <p:nvSpPr>
          <p:cNvPr id="218" name="Google Shape;218;p29"/>
          <p:cNvSpPr txBox="1"/>
          <p:nvPr/>
        </p:nvSpPr>
        <p:spPr>
          <a:xfrm>
            <a:off x="2424875" y="2033788"/>
            <a:ext cx="24240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Assistant Light"/>
                <a:ea typeface="Assistant Light"/>
                <a:cs typeface="Assistant Light"/>
                <a:sym typeface="Assistant Light"/>
              </a:rPr>
              <a:t>Predicted Value is approximate to Actual Value</a:t>
            </a:r>
            <a:endParaRPr sz="900">
              <a:latin typeface="Assistant Light"/>
              <a:ea typeface="Assistant Light"/>
              <a:cs typeface="Assistant Light"/>
              <a:sym typeface="Assistant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Assistant Light"/>
                <a:ea typeface="Assistant Light"/>
                <a:cs typeface="Assistant Light"/>
                <a:sym typeface="Assistant Light"/>
              </a:rPr>
              <a:t>Does fit model</a:t>
            </a:r>
            <a:endParaRPr sz="900"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  <p:sp>
        <p:nvSpPr>
          <p:cNvPr id="219" name="Google Shape;219;p29"/>
          <p:cNvSpPr txBox="1"/>
          <p:nvPr/>
        </p:nvSpPr>
        <p:spPr>
          <a:xfrm>
            <a:off x="5711575" y="1098550"/>
            <a:ext cx="14013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Assistant Light"/>
                <a:ea typeface="Assistant Light"/>
                <a:cs typeface="Assistant Light"/>
                <a:sym typeface="Assistant Light"/>
              </a:rPr>
              <a:t>Model Regression Line</a:t>
            </a:r>
            <a:endParaRPr sz="900"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  <p:sp>
        <p:nvSpPr>
          <p:cNvPr id="220" name="Google Shape;220;p29"/>
          <p:cNvSpPr txBox="1"/>
          <p:nvPr/>
        </p:nvSpPr>
        <p:spPr>
          <a:xfrm>
            <a:off x="2355850" y="961825"/>
            <a:ext cx="27810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Assistant Light"/>
                <a:ea typeface="Assistant Light"/>
                <a:cs typeface="Assistant Light"/>
                <a:sym typeface="Assistant Light"/>
              </a:rPr>
              <a:t>Predicted Against Actual Values</a:t>
            </a:r>
            <a:endParaRPr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  <p:sp>
        <p:nvSpPr>
          <p:cNvPr id="221" name="Google Shape;221;p29"/>
          <p:cNvSpPr txBox="1"/>
          <p:nvPr/>
        </p:nvSpPr>
        <p:spPr>
          <a:xfrm>
            <a:off x="542100" y="4415725"/>
            <a:ext cx="80598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Nunito Sans"/>
                <a:ea typeface="Nunito Sans"/>
                <a:cs typeface="Nunito Sans"/>
                <a:sym typeface="Nunito Sans"/>
              </a:rPr>
              <a:t>My </a:t>
            </a:r>
            <a:r>
              <a:rPr lang="es" sz="1200">
                <a:latin typeface="Nunito Sans"/>
                <a:ea typeface="Nunito Sans"/>
                <a:cs typeface="Nunito Sans"/>
                <a:sym typeface="Nunito Sans"/>
              </a:rPr>
              <a:t>regression analysis will, at its core, will examine the influence home features (</a:t>
            </a:r>
            <a:r>
              <a:rPr b="1" lang="es" sz="1200">
                <a:latin typeface="Nunito Sans"/>
                <a:ea typeface="Nunito Sans"/>
                <a:cs typeface="Nunito Sans"/>
                <a:sym typeface="Nunito Sans"/>
              </a:rPr>
              <a:t>independent variables</a:t>
            </a:r>
            <a:r>
              <a:rPr lang="es" sz="1200">
                <a:latin typeface="Nunito Sans"/>
                <a:ea typeface="Nunito Sans"/>
                <a:cs typeface="Nunito Sans"/>
                <a:sym typeface="Nunito Sans"/>
              </a:rPr>
              <a:t>) on the home sale price (</a:t>
            </a:r>
            <a:r>
              <a:rPr b="1" lang="es" sz="1200">
                <a:latin typeface="Nunito Sans"/>
                <a:ea typeface="Nunito Sans"/>
                <a:cs typeface="Nunito Sans"/>
                <a:sym typeface="Nunito Sans"/>
              </a:rPr>
              <a:t>dependent variable</a:t>
            </a:r>
            <a:r>
              <a:rPr lang="es" sz="1200">
                <a:latin typeface="Nunito Sans"/>
                <a:ea typeface="Nunito Sans"/>
                <a:cs typeface="Nunito Sans"/>
                <a:sym typeface="Nunito Sans"/>
              </a:rPr>
              <a:t>).</a:t>
            </a:r>
            <a:endParaRPr sz="1200"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0"/>
          <p:cNvSpPr txBox="1"/>
          <p:nvPr>
            <p:ph type="ctrTitle"/>
          </p:nvPr>
        </p:nvSpPr>
        <p:spPr>
          <a:xfrm>
            <a:off x="1007700" y="208325"/>
            <a:ext cx="7128600" cy="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Quick Note on Model Statistics Interpretation</a:t>
            </a:r>
            <a:endParaRPr sz="2200"/>
          </a:p>
        </p:txBody>
      </p:sp>
      <p:sp>
        <p:nvSpPr>
          <p:cNvPr id="227" name="Google Shape;227;p30"/>
          <p:cNvSpPr/>
          <p:nvPr/>
        </p:nvSpPr>
        <p:spPr>
          <a:xfrm>
            <a:off x="10340025" y="3764825"/>
            <a:ext cx="727200" cy="727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28" name="Google Shape;228;p30"/>
          <p:cNvGraphicFramePr/>
          <p:nvPr/>
        </p:nvGraphicFramePr>
        <p:xfrm>
          <a:off x="720000" y="11182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{AB4AE5DC-9614-47FE-873A-48FA0F41A1A8}</a:tableStyleId>
              </a:tblPr>
              <a:tblGrid>
                <a:gridCol w="2026500"/>
                <a:gridCol w="5677500"/>
              </a:tblGrid>
              <a:tr h="1507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22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R2 </a:t>
                      </a:r>
                      <a:endParaRPr b="1" sz="2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R-Squared is a statistical measure of fit that indicates how much variation of a dependent variable is explained by the independent variable(s); </a:t>
                      </a:r>
                      <a:r>
                        <a:rPr b="1" lang="es" sz="13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accuracy</a:t>
                      </a:r>
                      <a:r>
                        <a:rPr lang="es" sz="13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.</a:t>
                      </a:r>
                      <a:endParaRPr sz="13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3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100% means that</a:t>
                      </a:r>
                      <a:r>
                        <a:rPr lang="es" sz="13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all movements of the dependent variable (</a:t>
                      </a:r>
                      <a:r>
                        <a:rPr b="1" lang="es" sz="13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Features selected</a:t>
                      </a:r>
                      <a:r>
                        <a:rPr lang="es" sz="13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) are </a:t>
                      </a:r>
                      <a:r>
                        <a:rPr b="1" lang="es" sz="13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completely explained by</a:t>
                      </a:r>
                      <a:r>
                        <a:rPr lang="es" sz="13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movements in the independent variable (</a:t>
                      </a:r>
                      <a:r>
                        <a:rPr b="1" lang="es" sz="13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Sale Price</a:t>
                      </a:r>
                      <a:r>
                        <a:rPr lang="es" sz="13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).</a:t>
                      </a:r>
                      <a:endParaRPr sz="13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96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22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MSE </a:t>
                      </a:r>
                      <a:endParaRPr b="1" sz="2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Describes </a:t>
                      </a:r>
                      <a:r>
                        <a:rPr b="1" lang="es" sz="13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how precise</a:t>
                      </a:r>
                      <a:r>
                        <a:rPr lang="es" sz="13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the mean of the sample is as an estimate of the true mean of the population.</a:t>
                      </a:r>
                      <a:endParaRPr sz="13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The </a:t>
                      </a:r>
                      <a:r>
                        <a:rPr b="1" lang="es" sz="13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lower the value the better</a:t>
                      </a:r>
                      <a:r>
                        <a:rPr lang="es" sz="13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and </a:t>
                      </a:r>
                      <a:r>
                        <a:rPr b="1" lang="es" sz="13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0 means the model is perfect</a:t>
                      </a:r>
                      <a:r>
                        <a:rPr lang="es" sz="13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.</a:t>
                      </a:r>
                      <a:endParaRPr sz="13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96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22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RMSE</a:t>
                      </a:r>
                      <a:endParaRPr b="1" sz="22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Is a measure of how spread out the prediction errors are. In other words, it tells you how concentrated the data is around the line of best fit.</a:t>
                      </a:r>
                      <a:endParaRPr sz="13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3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Lower values of indicate better fit</a:t>
                      </a:r>
                      <a:r>
                        <a:rPr lang="es" sz="13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.</a:t>
                      </a:r>
                      <a:endParaRPr sz="13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1"/>
          <p:cNvSpPr txBox="1"/>
          <p:nvPr>
            <p:ph type="ctrTitle"/>
          </p:nvPr>
        </p:nvSpPr>
        <p:spPr>
          <a:xfrm>
            <a:off x="2240100" y="295800"/>
            <a:ext cx="4663800" cy="4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Linear Regression Model Results</a:t>
            </a:r>
            <a:endParaRPr sz="2200"/>
          </a:p>
        </p:txBody>
      </p:sp>
      <p:pic>
        <p:nvPicPr>
          <p:cNvPr id="234" name="Google Shape;234;p31"/>
          <p:cNvPicPr preferRelativeResize="0"/>
          <p:nvPr/>
        </p:nvPicPr>
        <p:blipFill rotWithShape="1">
          <a:blip r:embed="rId3">
            <a:alphaModFix/>
          </a:blip>
          <a:srcRect b="4671" l="7271" r="8075" t="0"/>
          <a:stretch/>
        </p:blipFill>
        <p:spPr>
          <a:xfrm>
            <a:off x="356976" y="1072124"/>
            <a:ext cx="4157773" cy="2809238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5" name="Google Shape;235;p31"/>
          <p:cNvPicPr preferRelativeResize="0"/>
          <p:nvPr/>
        </p:nvPicPr>
        <p:blipFill rotWithShape="1">
          <a:blip r:embed="rId4">
            <a:alphaModFix/>
          </a:blip>
          <a:srcRect b="4671" l="6975" r="8364" t="0"/>
          <a:stretch/>
        </p:blipFill>
        <p:spPr>
          <a:xfrm>
            <a:off x="4620800" y="1072124"/>
            <a:ext cx="4157773" cy="2809238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6" name="Google Shape;236;p31"/>
          <p:cNvSpPr/>
          <p:nvPr/>
        </p:nvSpPr>
        <p:spPr>
          <a:xfrm>
            <a:off x="10340025" y="3764825"/>
            <a:ext cx="727200" cy="727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37" name="Google Shape;237;p31"/>
          <p:cNvGraphicFramePr/>
          <p:nvPr/>
        </p:nvGraphicFramePr>
        <p:xfrm>
          <a:off x="4620800" y="3929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{AB4AE5DC-9614-47FE-873A-48FA0F41A1A8}</a:tableStyleId>
              </a:tblPr>
              <a:tblGrid>
                <a:gridCol w="481225"/>
                <a:gridCol w="1348225"/>
              </a:tblGrid>
              <a:tr h="299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R2 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92 %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85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MSE 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499113738.49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RMSE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22340.85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38" name="Google Shape;238;p31"/>
          <p:cNvGraphicFramePr/>
          <p:nvPr/>
        </p:nvGraphicFramePr>
        <p:xfrm>
          <a:off x="356975" y="39294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{AB4AE5DC-9614-47FE-873A-48FA0F41A1A8}</a:tableStyleId>
              </a:tblPr>
              <a:tblGrid>
                <a:gridCol w="481225"/>
                <a:gridCol w="1348225"/>
              </a:tblGrid>
              <a:tr h="299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R2 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87 %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85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MSE 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686366622.78</a:t>
                      </a:r>
                      <a:endParaRPr sz="8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RMSE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26198.6</a:t>
                      </a:r>
                      <a:endParaRPr sz="8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  <p:sp>
        <p:nvSpPr>
          <p:cNvPr id="239" name="Google Shape;239;p31"/>
          <p:cNvSpPr/>
          <p:nvPr/>
        </p:nvSpPr>
        <p:spPr>
          <a:xfrm>
            <a:off x="7316025" y="4096838"/>
            <a:ext cx="593400" cy="585300"/>
          </a:xfrm>
          <a:prstGeom prst="smileyFace">
            <a:avLst>
              <a:gd fmla="val 4653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2"/>
          <p:cNvSpPr txBox="1"/>
          <p:nvPr>
            <p:ph type="ctrTitle"/>
          </p:nvPr>
        </p:nvSpPr>
        <p:spPr>
          <a:xfrm>
            <a:off x="881250" y="284550"/>
            <a:ext cx="73815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Regression Model Using Ridge Regularization Results</a:t>
            </a:r>
            <a:endParaRPr sz="2200"/>
          </a:p>
        </p:txBody>
      </p:sp>
      <p:pic>
        <p:nvPicPr>
          <p:cNvPr id="245" name="Google Shape;245;p32"/>
          <p:cNvPicPr preferRelativeResize="0"/>
          <p:nvPr/>
        </p:nvPicPr>
        <p:blipFill rotWithShape="1">
          <a:blip r:embed="rId3">
            <a:alphaModFix/>
          </a:blip>
          <a:srcRect b="3549" l="6481" r="7214" t="0"/>
          <a:stretch/>
        </p:blipFill>
        <p:spPr>
          <a:xfrm>
            <a:off x="299525" y="1072124"/>
            <a:ext cx="4207651" cy="2842951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46" name="Google Shape;246;p32"/>
          <p:cNvPicPr preferRelativeResize="0"/>
          <p:nvPr/>
        </p:nvPicPr>
        <p:blipFill rotWithShape="1">
          <a:blip r:embed="rId4">
            <a:alphaModFix/>
          </a:blip>
          <a:srcRect b="2362" l="6987" r="7695" t="0"/>
          <a:stretch/>
        </p:blipFill>
        <p:spPr>
          <a:xfrm>
            <a:off x="4613225" y="1072124"/>
            <a:ext cx="4207669" cy="2842951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7" name="Google Shape;247;p32"/>
          <p:cNvSpPr/>
          <p:nvPr/>
        </p:nvSpPr>
        <p:spPr>
          <a:xfrm>
            <a:off x="10340025" y="3764825"/>
            <a:ext cx="727200" cy="727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48" name="Google Shape;248;p32"/>
          <p:cNvGraphicFramePr/>
          <p:nvPr/>
        </p:nvGraphicFramePr>
        <p:xfrm>
          <a:off x="299525" y="39770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{AB4AE5DC-9614-47FE-873A-48FA0F41A1A8}</a:tableStyleId>
              </a:tblPr>
              <a:tblGrid>
                <a:gridCol w="481225"/>
                <a:gridCol w="1348225"/>
              </a:tblGrid>
              <a:tr h="299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R2 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87 %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85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MSE 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684714215.79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RMSE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26167.04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49" name="Google Shape;249;p32"/>
          <p:cNvGraphicFramePr/>
          <p:nvPr/>
        </p:nvGraphicFramePr>
        <p:xfrm>
          <a:off x="4613225" y="3977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{AB4AE5DC-9614-47FE-873A-48FA0F41A1A8}</a:tableStyleId>
              </a:tblPr>
              <a:tblGrid>
                <a:gridCol w="481225"/>
                <a:gridCol w="1348225"/>
              </a:tblGrid>
              <a:tr h="299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R2 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92 %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85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MSE 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499301271.01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RMSE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22345.05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  <p:sp>
        <p:nvSpPr>
          <p:cNvPr id="250" name="Google Shape;250;p32"/>
          <p:cNvSpPr/>
          <p:nvPr/>
        </p:nvSpPr>
        <p:spPr>
          <a:xfrm>
            <a:off x="7316025" y="4096838"/>
            <a:ext cx="593400" cy="585300"/>
          </a:xfrm>
          <a:prstGeom prst="smileyFace">
            <a:avLst>
              <a:gd fmla="val 4653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3"/>
          <p:cNvPicPr preferRelativeResize="0"/>
          <p:nvPr/>
        </p:nvPicPr>
        <p:blipFill rotWithShape="1">
          <a:blip r:embed="rId3">
            <a:alphaModFix/>
          </a:blip>
          <a:srcRect b="3549" l="6578" r="7768" t="0"/>
          <a:stretch/>
        </p:blipFill>
        <p:spPr>
          <a:xfrm>
            <a:off x="301809" y="1072124"/>
            <a:ext cx="4197791" cy="2836274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56" name="Google Shape;256;p33"/>
          <p:cNvPicPr preferRelativeResize="0"/>
          <p:nvPr/>
        </p:nvPicPr>
        <p:blipFill rotWithShape="1">
          <a:blip r:embed="rId4">
            <a:alphaModFix/>
          </a:blip>
          <a:srcRect b="3081" l="6463" r="7470" t="0"/>
          <a:stretch/>
        </p:blipFill>
        <p:spPr>
          <a:xfrm>
            <a:off x="4620800" y="1072124"/>
            <a:ext cx="4197802" cy="2836281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57" name="Google Shape;257;p33"/>
          <p:cNvSpPr/>
          <p:nvPr/>
        </p:nvSpPr>
        <p:spPr>
          <a:xfrm>
            <a:off x="10340025" y="3764825"/>
            <a:ext cx="727200" cy="727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3"/>
          <p:cNvSpPr txBox="1"/>
          <p:nvPr>
            <p:ph type="ctrTitle"/>
          </p:nvPr>
        </p:nvSpPr>
        <p:spPr>
          <a:xfrm>
            <a:off x="522750" y="265500"/>
            <a:ext cx="8098500" cy="5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Regression Model Using LASSO Regularization Results</a:t>
            </a:r>
            <a:endParaRPr sz="2200"/>
          </a:p>
        </p:txBody>
      </p:sp>
      <p:graphicFrame>
        <p:nvGraphicFramePr>
          <p:cNvPr id="259" name="Google Shape;259;p33"/>
          <p:cNvGraphicFramePr/>
          <p:nvPr/>
        </p:nvGraphicFramePr>
        <p:xfrm>
          <a:off x="4620800" y="39532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{AB4AE5DC-9614-47FE-873A-48FA0F41A1A8}</a:tableStyleId>
              </a:tblPr>
              <a:tblGrid>
                <a:gridCol w="481225"/>
                <a:gridCol w="1348225"/>
              </a:tblGrid>
              <a:tr h="299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R2 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93 %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85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MSE 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435141709.78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RMSE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20860.05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60" name="Google Shape;260;p33"/>
          <p:cNvGraphicFramePr/>
          <p:nvPr/>
        </p:nvGraphicFramePr>
        <p:xfrm>
          <a:off x="301800" y="39532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{AB4AE5DC-9614-47FE-873A-48FA0F41A1A8}</a:tableStyleId>
              </a:tblPr>
              <a:tblGrid>
                <a:gridCol w="481225"/>
                <a:gridCol w="1348225"/>
              </a:tblGrid>
              <a:tr h="299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R2 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87 %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285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MSE 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682891161.14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RMSE</a:t>
                      </a:r>
                      <a:endParaRPr b="1"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8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26132.17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  <p:sp>
        <p:nvSpPr>
          <p:cNvPr id="261" name="Google Shape;261;p33"/>
          <p:cNvSpPr/>
          <p:nvPr/>
        </p:nvSpPr>
        <p:spPr>
          <a:xfrm>
            <a:off x="7316025" y="4096838"/>
            <a:ext cx="593400" cy="585300"/>
          </a:xfrm>
          <a:prstGeom prst="smileyFace">
            <a:avLst>
              <a:gd fmla="val 4653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4"/>
          <p:cNvSpPr txBox="1"/>
          <p:nvPr>
            <p:ph type="ctrTitle"/>
          </p:nvPr>
        </p:nvSpPr>
        <p:spPr>
          <a:xfrm>
            <a:off x="2710800" y="253825"/>
            <a:ext cx="3722400" cy="6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Conclusions &amp; Next Steps</a:t>
            </a:r>
            <a:endParaRPr sz="2200"/>
          </a:p>
        </p:txBody>
      </p:sp>
      <p:sp>
        <p:nvSpPr>
          <p:cNvPr id="267" name="Google Shape;267;p34"/>
          <p:cNvSpPr txBox="1"/>
          <p:nvPr/>
        </p:nvSpPr>
        <p:spPr>
          <a:xfrm>
            <a:off x="651900" y="2332875"/>
            <a:ext cx="7840200" cy="20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Using a linear regression with LASSO regularization along with a few data transformations, removal of extreme outliers, and the creation of dummy variables allowed me to fit features model 2 that performed with an R2 value of  93 %.  The next steps are to attempt to predict the exact prices, I may want to try more advanced modeling methods or use other classifying methods for variable selection. </a:t>
            </a:r>
            <a:endParaRPr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idx="13" type="ctrTitle"/>
          </p:nvPr>
        </p:nvSpPr>
        <p:spPr>
          <a:xfrm>
            <a:off x="3080975" y="398750"/>
            <a:ext cx="2982000" cy="6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TABLE OF CONTENTS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17" name="Google Shape;117;p19"/>
          <p:cNvCxnSpPr/>
          <p:nvPr/>
        </p:nvCxnSpPr>
        <p:spPr>
          <a:xfrm>
            <a:off x="5871225" y="2147250"/>
            <a:ext cx="0" cy="68910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9"/>
          <p:cNvCxnSpPr/>
          <p:nvPr/>
        </p:nvCxnSpPr>
        <p:spPr>
          <a:xfrm>
            <a:off x="3249525" y="2147250"/>
            <a:ext cx="0" cy="68910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" name="Google Shape;119;p19"/>
          <p:cNvSpPr txBox="1"/>
          <p:nvPr>
            <p:ph type="ctrTitle"/>
          </p:nvPr>
        </p:nvSpPr>
        <p:spPr>
          <a:xfrm>
            <a:off x="1152088" y="2340556"/>
            <a:ext cx="1596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Executive Summary</a:t>
            </a:r>
            <a:endParaRPr/>
          </a:p>
        </p:txBody>
      </p:sp>
      <p:sp>
        <p:nvSpPr>
          <p:cNvPr id="120" name="Google Shape;120;p19"/>
          <p:cNvSpPr txBox="1"/>
          <p:nvPr>
            <p:ph idx="3" type="ctrTitle"/>
          </p:nvPr>
        </p:nvSpPr>
        <p:spPr>
          <a:xfrm>
            <a:off x="3773838" y="2340556"/>
            <a:ext cx="1596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Key Decisions Made</a:t>
            </a:r>
            <a:endParaRPr/>
          </a:p>
        </p:txBody>
      </p:sp>
      <p:sp>
        <p:nvSpPr>
          <p:cNvPr id="121" name="Google Shape;121;p19"/>
          <p:cNvSpPr txBox="1"/>
          <p:nvPr>
            <p:ph idx="5" type="ctrTitle"/>
          </p:nvPr>
        </p:nvSpPr>
        <p:spPr>
          <a:xfrm>
            <a:off x="6448876" y="2499056"/>
            <a:ext cx="1596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Attribute Relationship to Sale Price</a:t>
            </a:r>
            <a:endParaRPr/>
          </a:p>
        </p:txBody>
      </p:sp>
      <p:sp>
        <p:nvSpPr>
          <p:cNvPr id="122" name="Google Shape;122;p19"/>
          <p:cNvSpPr txBox="1"/>
          <p:nvPr>
            <p:ph idx="14" type="title"/>
          </p:nvPr>
        </p:nvSpPr>
        <p:spPr>
          <a:xfrm>
            <a:off x="1575838" y="2012475"/>
            <a:ext cx="748800" cy="30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3" name="Google Shape;123;p19"/>
          <p:cNvSpPr txBox="1"/>
          <p:nvPr>
            <p:ph idx="15" type="title"/>
          </p:nvPr>
        </p:nvSpPr>
        <p:spPr>
          <a:xfrm>
            <a:off x="4197618" y="2012475"/>
            <a:ext cx="748800" cy="30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4" name="Google Shape;124;p19"/>
          <p:cNvSpPr txBox="1"/>
          <p:nvPr>
            <p:ph idx="16" type="title"/>
          </p:nvPr>
        </p:nvSpPr>
        <p:spPr>
          <a:xfrm>
            <a:off x="6872626" y="2012475"/>
            <a:ext cx="748800" cy="30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5" name="Google Shape;125;p19"/>
          <p:cNvSpPr txBox="1"/>
          <p:nvPr>
            <p:ph idx="17" type="title"/>
          </p:nvPr>
        </p:nvSpPr>
        <p:spPr>
          <a:xfrm>
            <a:off x="2879111" y="3386650"/>
            <a:ext cx="748800" cy="30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6" name="Google Shape;126;p19"/>
          <p:cNvSpPr txBox="1"/>
          <p:nvPr>
            <p:ph idx="9" type="ctrTitle"/>
          </p:nvPr>
        </p:nvSpPr>
        <p:spPr>
          <a:xfrm>
            <a:off x="5077124" y="3781656"/>
            <a:ext cx="1596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</a:t>
            </a:r>
            <a:r>
              <a:rPr lang="es"/>
              <a:t>onclusion</a:t>
            </a:r>
            <a:r>
              <a:rPr lang="es"/>
              <a:t>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&amp;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Next Steps</a:t>
            </a:r>
            <a:endParaRPr/>
          </a:p>
        </p:txBody>
      </p:sp>
      <p:sp>
        <p:nvSpPr>
          <p:cNvPr id="127" name="Google Shape;127;p19"/>
          <p:cNvSpPr txBox="1"/>
          <p:nvPr>
            <p:ph idx="18" type="title"/>
          </p:nvPr>
        </p:nvSpPr>
        <p:spPr>
          <a:xfrm>
            <a:off x="5500879" y="3386650"/>
            <a:ext cx="748800" cy="30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05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28" name="Google Shape;128;p19"/>
          <p:cNvCxnSpPr/>
          <p:nvPr/>
        </p:nvCxnSpPr>
        <p:spPr>
          <a:xfrm>
            <a:off x="4572025" y="3518850"/>
            <a:ext cx="0" cy="68910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9" name="Google Shape;129;p19"/>
          <p:cNvSpPr/>
          <p:nvPr/>
        </p:nvSpPr>
        <p:spPr>
          <a:xfrm rot="899825">
            <a:off x="-1428364" y="3728917"/>
            <a:ext cx="2950497" cy="2316666"/>
          </a:xfrm>
          <a:prstGeom prst="hexagon">
            <a:avLst>
              <a:gd fmla="val 25000" name="adj"/>
              <a:gd fmla="val 115470" name="vf"/>
            </a:avLst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9"/>
          <p:cNvSpPr/>
          <p:nvPr/>
        </p:nvSpPr>
        <p:spPr>
          <a:xfrm rot="-3036684">
            <a:off x="7582353" y="4618566"/>
            <a:ext cx="2950470" cy="2316746"/>
          </a:xfrm>
          <a:prstGeom prst="hexagon">
            <a:avLst>
              <a:gd fmla="val 25000" name="adj"/>
              <a:gd fmla="val 115470" name="vf"/>
            </a:avLst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9"/>
          <p:cNvSpPr txBox="1"/>
          <p:nvPr>
            <p:ph idx="9" type="ctrTitle"/>
          </p:nvPr>
        </p:nvSpPr>
        <p:spPr>
          <a:xfrm>
            <a:off x="2470625" y="3781652"/>
            <a:ext cx="1596300" cy="4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Model Results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ctrTitle"/>
          </p:nvPr>
        </p:nvSpPr>
        <p:spPr>
          <a:xfrm flipH="1">
            <a:off x="1638325" y="2018150"/>
            <a:ext cx="3209700" cy="80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Executive</a:t>
            </a:r>
            <a:r>
              <a:rPr lang="es" sz="2200"/>
              <a:t> </a:t>
            </a:r>
            <a:r>
              <a:rPr lang="es" sz="2200"/>
              <a:t>Summary</a:t>
            </a:r>
            <a:endParaRPr sz="2200"/>
          </a:p>
        </p:txBody>
      </p:sp>
      <p:sp>
        <p:nvSpPr>
          <p:cNvPr id="137" name="Google Shape;137;p20"/>
          <p:cNvSpPr/>
          <p:nvPr/>
        </p:nvSpPr>
        <p:spPr>
          <a:xfrm>
            <a:off x="-4362575" y="-437650"/>
            <a:ext cx="6000900" cy="57147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0"/>
          <p:cNvSpPr txBox="1"/>
          <p:nvPr/>
        </p:nvSpPr>
        <p:spPr>
          <a:xfrm>
            <a:off x="7522075" y="4885950"/>
            <a:ext cx="1621800" cy="2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Photo by</a:t>
            </a:r>
            <a:r>
              <a:rPr lang="es" sz="700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4"/>
              </a:rPr>
              <a:t> </a:t>
            </a:r>
            <a:r>
              <a:rPr lang="es" sz="700" u="sng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  <a:hlinkClick r:id="rId5"/>
              </a:rPr>
              <a:t>Hunters Race</a:t>
            </a:r>
            <a:r>
              <a:rPr lang="es" sz="7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 on</a:t>
            </a:r>
            <a:r>
              <a:rPr lang="es" sz="700">
                <a:solidFill>
                  <a:schemeClr val="lt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6"/>
              </a:rPr>
              <a:t> </a:t>
            </a:r>
            <a:r>
              <a:rPr lang="es" sz="700" u="sng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  <a:hlinkClick r:id="rId7"/>
              </a:rPr>
              <a:t>Unsplash</a:t>
            </a:r>
            <a:endParaRPr sz="10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9" name="Google Shape;139;p20"/>
          <p:cNvSpPr txBox="1"/>
          <p:nvPr>
            <p:ph idx="2" type="title"/>
          </p:nvPr>
        </p:nvSpPr>
        <p:spPr>
          <a:xfrm flipH="1">
            <a:off x="235875" y="1907250"/>
            <a:ext cx="1040100" cy="8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5300">
                <a:solidFill>
                  <a:schemeClr val="lt1"/>
                </a:solidFill>
              </a:rPr>
              <a:t>01</a:t>
            </a:r>
            <a:endParaRPr sz="5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type="ctrTitle"/>
          </p:nvPr>
        </p:nvSpPr>
        <p:spPr>
          <a:xfrm flipH="1">
            <a:off x="5991875" y="280500"/>
            <a:ext cx="2791200" cy="5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Executive Summary</a:t>
            </a:r>
            <a:endParaRPr sz="2200"/>
          </a:p>
        </p:txBody>
      </p:sp>
      <p:sp>
        <p:nvSpPr>
          <p:cNvPr id="145" name="Google Shape;145;p21"/>
          <p:cNvSpPr/>
          <p:nvPr/>
        </p:nvSpPr>
        <p:spPr>
          <a:xfrm rot="1106579">
            <a:off x="-547137" y="-781271"/>
            <a:ext cx="4652179" cy="1932373"/>
          </a:xfrm>
          <a:custGeom>
            <a:rect b="b" l="l" r="r" t="t"/>
            <a:pathLst>
              <a:path extrusionOk="0" h="14275" w="34367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1"/>
          <p:cNvSpPr txBox="1"/>
          <p:nvPr/>
        </p:nvSpPr>
        <p:spPr>
          <a:xfrm>
            <a:off x="735150" y="3096000"/>
            <a:ext cx="7673700" cy="16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 Sans"/>
                <a:ea typeface="Nunito Sans"/>
                <a:cs typeface="Nunito Sans"/>
                <a:sym typeface="Nunito Sans"/>
              </a:rPr>
              <a:t>This project was was to predict housing prices for Ames, Iowa, given a dataset from the </a:t>
            </a:r>
            <a:r>
              <a:rPr b="1" lang="es" sz="1100">
                <a:latin typeface="Nunito Sans"/>
                <a:ea typeface="Nunito Sans"/>
                <a:cs typeface="Nunito Sans"/>
                <a:sym typeface="Nunito Sans"/>
              </a:rPr>
              <a:t>Ames, Iowa Assessor's Office</a:t>
            </a:r>
            <a:r>
              <a:rPr lang="es" sz="1100">
                <a:latin typeface="Nunito Sans"/>
                <a:ea typeface="Nunito Sans"/>
                <a:cs typeface="Nunito Sans"/>
                <a:sym typeface="Nunito Sans"/>
              </a:rPr>
              <a:t> containing information on houses sold between </a:t>
            </a:r>
            <a:r>
              <a:rPr b="1" lang="es" sz="1100">
                <a:latin typeface="Nunito Sans"/>
                <a:ea typeface="Nunito Sans"/>
                <a:cs typeface="Nunito Sans"/>
                <a:sym typeface="Nunito Sans"/>
              </a:rPr>
              <a:t>2006 and 2010</a:t>
            </a:r>
            <a:r>
              <a:rPr lang="es" sz="1100">
                <a:latin typeface="Nunito Sans"/>
                <a:ea typeface="Nunito Sans"/>
                <a:cs typeface="Nunito Sans"/>
                <a:sym typeface="Nunito Sans"/>
              </a:rPr>
              <a:t>. </a:t>
            </a:r>
            <a:endParaRPr sz="1100"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 Sans"/>
                <a:ea typeface="Nunito Sans"/>
                <a:cs typeface="Nunito Sans"/>
                <a:sym typeface="Nunito Sans"/>
              </a:rPr>
              <a:t>My regression analysis will, at its core, will examine the influence of 80 given home features (</a:t>
            </a:r>
            <a:r>
              <a:rPr b="1" lang="es" sz="1100">
                <a:latin typeface="Nunito Sans"/>
                <a:ea typeface="Nunito Sans"/>
                <a:cs typeface="Nunito Sans"/>
                <a:sym typeface="Nunito Sans"/>
              </a:rPr>
              <a:t>independent variables</a:t>
            </a:r>
            <a:r>
              <a:rPr lang="es" sz="1100">
                <a:latin typeface="Nunito Sans"/>
                <a:ea typeface="Nunito Sans"/>
                <a:cs typeface="Nunito Sans"/>
                <a:sym typeface="Nunito Sans"/>
              </a:rPr>
              <a:t>) on the home sale price (</a:t>
            </a:r>
            <a:r>
              <a:rPr b="1" lang="es" sz="1100">
                <a:latin typeface="Nunito Sans"/>
                <a:ea typeface="Nunito Sans"/>
                <a:cs typeface="Nunito Sans"/>
                <a:sym typeface="Nunito Sans"/>
              </a:rPr>
              <a:t>dependent variable</a:t>
            </a:r>
            <a:r>
              <a:rPr lang="es" sz="1100">
                <a:latin typeface="Nunito Sans"/>
                <a:ea typeface="Nunito Sans"/>
                <a:cs typeface="Nunito Sans"/>
                <a:sym typeface="Nunito Sans"/>
              </a:rPr>
              <a:t>).</a:t>
            </a:r>
            <a:endParaRPr sz="1100"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 Sans"/>
                <a:ea typeface="Nunito Sans"/>
                <a:cs typeface="Nunito Sans"/>
                <a:sym typeface="Nunito Sans"/>
              </a:rPr>
              <a:t>This model would benefit a company or an individual who wants to know the value of a house based on that home’s at</a:t>
            </a:r>
            <a:endParaRPr sz="1100"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 Sans"/>
                <a:ea typeface="Nunito Sans"/>
                <a:cs typeface="Nunito Sans"/>
                <a:sym typeface="Nunito Sans"/>
              </a:rPr>
              <a:t>tributes.</a:t>
            </a:r>
            <a:endParaRPr sz="1100"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descr="City Hall in April" id="147" name="Google Shape;14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2950" y="1185775"/>
            <a:ext cx="2050634" cy="15391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8" name="Google Shape;14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4925" y="1185763"/>
            <a:ext cx="2791199" cy="153912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9" name="Google Shape;149;p21"/>
          <p:cNvSpPr txBox="1"/>
          <p:nvPr/>
        </p:nvSpPr>
        <p:spPr>
          <a:xfrm>
            <a:off x="6779725" y="4817775"/>
            <a:ext cx="22497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Assistant Light"/>
                <a:ea typeface="Assistant Light"/>
                <a:cs typeface="Assistant Light"/>
                <a:sym typeface="Assistant Light"/>
              </a:rPr>
              <a:t>Photos from </a:t>
            </a:r>
            <a:r>
              <a:rPr lang="es" sz="900" u="sng">
                <a:solidFill>
                  <a:schemeClr val="hlink"/>
                </a:solidFill>
                <a:latin typeface="Assistant Light"/>
                <a:ea typeface="Assistant Light"/>
                <a:cs typeface="Assistant Light"/>
                <a:sym typeface="Assistant Light"/>
                <a:hlinkClick r:id="rId5"/>
              </a:rPr>
              <a:t>City of Ames</a:t>
            </a:r>
            <a:r>
              <a:rPr lang="es" sz="900">
                <a:latin typeface="Assistant Light"/>
                <a:ea typeface="Assistant Light"/>
                <a:cs typeface="Assistant Light"/>
                <a:sym typeface="Assistant Light"/>
              </a:rPr>
              <a:t> and </a:t>
            </a:r>
            <a:r>
              <a:rPr lang="es" sz="900" u="sng">
                <a:solidFill>
                  <a:schemeClr val="hlink"/>
                </a:solidFill>
                <a:latin typeface="Assistant Light"/>
                <a:ea typeface="Assistant Light"/>
                <a:cs typeface="Assistant Light"/>
                <a:sym typeface="Assistant Light"/>
                <a:hlinkClick r:id="rId6"/>
              </a:rPr>
              <a:t>Google search</a:t>
            </a:r>
            <a:endParaRPr sz="900"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ctrTitle"/>
          </p:nvPr>
        </p:nvSpPr>
        <p:spPr>
          <a:xfrm flipH="1">
            <a:off x="2929050" y="37875"/>
            <a:ext cx="3285900" cy="4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Why and Who Cares?</a:t>
            </a:r>
            <a:endParaRPr sz="2200"/>
          </a:p>
        </p:txBody>
      </p:sp>
      <p:sp>
        <p:nvSpPr>
          <p:cNvPr id="155" name="Google Shape;155;p22"/>
          <p:cNvSpPr txBox="1"/>
          <p:nvPr/>
        </p:nvSpPr>
        <p:spPr>
          <a:xfrm>
            <a:off x="1273050" y="4295100"/>
            <a:ext cx="6507300" cy="6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 Sans"/>
                <a:ea typeface="Nunito Sans"/>
                <a:cs typeface="Nunito Sans"/>
                <a:sym typeface="Nunito Sans"/>
              </a:rPr>
              <a:t>Brokers looking to </a:t>
            </a:r>
            <a:r>
              <a:rPr b="1" lang="es" sz="1100">
                <a:latin typeface="Nunito Sans"/>
                <a:ea typeface="Nunito Sans"/>
                <a:cs typeface="Nunito Sans"/>
                <a:sym typeface="Nunito Sans"/>
              </a:rPr>
              <a:t>increased sales</a:t>
            </a:r>
            <a:r>
              <a:rPr lang="es" sz="1100">
                <a:latin typeface="Nunito Sans"/>
                <a:ea typeface="Nunito Sans"/>
                <a:cs typeface="Nunito Sans"/>
                <a:sym typeface="Nunito Sans"/>
              </a:rPr>
              <a:t> through accurate housing market price predictions.</a:t>
            </a:r>
            <a:endParaRPr sz="1100"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 Sans"/>
                <a:ea typeface="Nunito Sans"/>
                <a:cs typeface="Nunito Sans"/>
                <a:sym typeface="Nunito Sans"/>
              </a:rPr>
              <a:t>Buyers looking for a </a:t>
            </a:r>
            <a:r>
              <a:rPr b="1" lang="es" sz="1100">
                <a:latin typeface="Nunito Sans"/>
                <a:ea typeface="Nunito Sans"/>
                <a:cs typeface="Nunito Sans"/>
                <a:sym typeface="Nunito Sans"/>
              </a:rPr>
              <a:t>home within their price range</a:t>
            </a:r>
            <a:r>
              <a:rPr lang="es" sz="1100">
                <a:latin typeface="Nunito Sans"/>
                <a:ea typeface="Nunito Sans"/>
                <a:cs typeface="Nunito Sans"/>
                <a:sym typeface="Nunito Sans"/>
              </a:rPr>
              <a:t> based off of features wanted.</a:t>
            </a:r>
            <a:endParaRPr sz="1100"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descr="When you sell your home with a Redfin Agent, more people see it. That's because Redfin is America's #1 brokerage website. And with our marketing firepower, including a 3D scan, social media advertisements, and on-demand home tours, the buyers come to you. That’s all for a listing fee of 1% when you buy and sell. Find out more at https://redfin.com.&#10;&#10;Subscribe to our channel to see more great real estate content! &#10;&#10;Follow us&#10;Redfin.com: https://www.redfin.com/&#10;Redfin Canada: https://www.redfin.ca/&#10;Facebook: https://www.facebook.com/redfin/&#10;Twitter: https://twitter.com/Redfin&#10;Instagram: https://www.instagram.com/redfinrealestate/" id="156" name="Google Shape;156;p22" title="Magnet - Redfin Commercial 202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3038" y="716775"/>
            <a:ext cx="6597925" cy="351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/>
          <p:nvPr>
            <p:ph type="ctrTitle"/>
          </p:nvPr>
        </p:nvSpPr>
        <p:spPr>
          <a:xfrm>
            <a:off x="4535400" y="2107575"/>
            <a:ext cx="2926200" cy="67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Key Decisions Made</a:t>
            </a:r>
            <a:endParaRPr sz="2200"/>
          </a:p>
        </p:txBody>
      </p:sp>
      <p:sp>
        <p:nvSpPr>
          <p:cNvPr id="162" name="Google Shape;162;p23"/>
          <p:cNvSpPr txBox="1"/>
          <p:nvPr>
            <p:ph idx="2" type="title"/>
          </p:nvPr>
        </p:nvSpPr>
        <p:spPr>
          <a:xfrm>
            <a:off x="7783125" y="1965525"/>
            <a:ext cx="1059900" cy="9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5300">
                <a:solidFill>
                  <a:schemeClr val="lt1"/>
                </a:solidFill>
              </a:rPr>
              <a:t>02</a:t>
            </a:r>
            <a:endParaRPr sz="5300">
              <a:solidFill>
                <a:schemeClr val="lt1"/>
              </a:solidFill>
            </a:endParaRPr>
          </a:p>
        </p:txBody>
      </p:sp>
      <p:sp>
        <p:nvSpPr>
          <p:cNvPr id="163" name="Google Shape;163;p23"/>
          <p:cNvSpPr txBox="1"/>
          <p:nvPr/>
        </p:nvSpPr>
        <p:spPr>
          <a:xfrm>
            <a:off x="0" y="4855275"/>
            <a:ext cx="19923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chemeClr val="lt1"/>
                </a:solidFill>
              </a:rPr>
              <a:t>Photo by</a:t>
            </a:r>
            <a:r>
              <a:rPr lang="es" sz="700">
                <a:solidFill>
                  <a:schemeClr val="lt1"/>
                </a:solidFill>
                <a:uFill>
                  <a:noFill/>
                </a:uFill>
                <a:hlinkClick r:id="rId4"/>
              </a:rPr>
              <a:t> </a:t>
            </a:r>
            <a:r>
              <a:rPr lang="es" sz="700" u="sng">
                <a:solidFill>
                  <a:schemeClr val="lt1"/>
                </a:solidFill>
                <a:hlinkClick r:id="rId5"/>
              </a:rPr>
              <a:t>Javier Allegue Barros</a:t>
            </a:r>
            <a:r>
              <a:rPr lang="es" sz="700">
                <a:solidFill>
                  <a:schemeClr val="lt1"/>
                </a:solidFill>
              </a:rPr>
              <a:t> on</a:t>
            </a:r>
            <a:r>
              <a:rPr lang="es" sz="700">
                <a:solidFill>
                  <a:schemeClr val="lt1"/>
                </a:solidFill>
                <a:uFill>
                  <a:noFill/>
                </a:uFill>
                <a:hlinkClick r:id="rId6"/>
              </a:rPr>
              <a:t> </a:t>
            </a:r>
            <a:r>
              <a:rPr lang="es" sz="700" u="sng">
                <a:solidFill>
                  <a:schemeClr val="lt1"/>
                </a:solidFill>
                <a:hlinkClick r:id="rId7"/>
              </a:rPr>
              <a:t>Unsplash</a:t>
            </a:r>
            <a:endParaRPr sz="1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>
            <p:ph type="ctrTitle"/>
          </p:nvPr>
        </p:nvSpPr>
        <p:spPr>
          <a:xfrm flipH="1">
            <a:off x="5703675" y="210025"/>
            <a:ext cx="3245700" cy="5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Key Decisions Made</a:t>
            </a:r>
            <a:endParaRPr sz="2200"/>
          </a:p>
        </p:txBody>
      </p:sp>
      <p:sp>
        <p:nvSpPr>
          <p:cNvPr id="169" name="Google Shape;169;p24"/>
          <p:cNvSpPr/>
          <p:nvPr/>
        </p:nvSpPr>
        <p:spPr>
          <a:xfrm rot="1106579">
            <a:off x="-547137" y="-781271"/>
            <a:ext cx="4652179" cy="1932373"/>
          </a:xfrm>
          <a:custGeom>
            <a:rect b="b" l="l" r="r" t="t"/>
            <a:pathLst>
              <a:path extrusionOk="0" h="14275" w="34367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70" name="Google Shape;170;p24"/>
          <p:cNvGraphicFramePr/>
          <p:nvPr/>
        </p:nvGraphicFramePr>
        <p:xfrm>
          <a:off x="1579750" y="958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{AB4AE5DC-9614-47FE-873A-48FA0F41A1A8}</a:tableStyleId>
              </a:tblPr>
              <a:tblGrid>
                <a:gridCol w="1776625"/>
                <a:gridCol w="2105825"/>
                <a:gridCol w="2102050"/>
              </a:tblGrid>
              <a:tr h="331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Data Analysis Work</a:t>
                      </a:r>
                      <a:endParaRPr sz="1000">
                        <a:solidFill>
                          <a:srgbClr val="FFFFFF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Features Model 1</a:t>
                      </a:r>
                      <a:endParaRPr sz="1000">
                        <a:solidFill>
                          <a:srgbClr val="FFFFFF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Features Model 2</a:t>
                      </a:r>
                      <a:endParaRPr sz="1000">
                        <a:solidFill>
                          <a:srgbClr val="FFFFFF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31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Null Values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Replaced with 0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Replaced with 0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491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Outliers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Ground Living Area &lt; 3700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Lot Area &lt; 47000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Ground Living Area &lt; 3700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Lot Area &lt; 47000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808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Columns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Kept 21 feature columns to decided by Sale Price hypothesis test with p-value &lt; 0.05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Kept only </a:t>
                      </a: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numeric feature</a:t>
                      </a: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columns and added dummy columns for categorical features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967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Normalizing Features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Logarithmic transformation of first floor square foot feature column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Logarithmic transformation of Sale Price column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Logarithmic transformation of first floor square foot feature </a:t>
                      </a: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column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91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Transforming Features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Used StandardScaler()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Used S</a:t>
                      </a: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tandardS</a:t>
                      </a: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caler() and PolynomialFeatures()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31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Model Pipeline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Did Not Use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Did use</a:t>
                      </a:r>
                      <a:endParaRPr sz="10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71" name="Google Shape;171;p24"/>
          <p:cNvSpPr txBox="1"/>
          <p:nvPr>
            <p:ph type="ctrTitle"/>
          </p:nvPr>
        </p:nvSpPr>
        <p:spPr>
          <a:xfrm flipH="1">
            <a:off x="4789250" y="663575"/>
            <a:ext cx="16302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accent1"/>
                </a:solidFill>
              </a:rPr>
              <a:t>Model Comparison</a:t>
            </a:r>
            <a:endParaRPr sz="10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ctrTitle"/>
          </p:nvPr>
        </p:nvSpPr>
        <p:spPr>
          <a:xfrm flipH="1">
            <a:off x="1722575" y="1992010"/>
            <a:ext cx="3281400" cy="80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Feature</a:t>
            </a:r>
            <a:r>
              <a:rPr lang="es" sz="2200"/>
              <a:t> 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Relationship to Price</a:t>
            </a:r>
            <a:endParaRPr sz="2200"/>
          </a:p>
        </p:txBody>
      </p:sp>
      <p:sp>
        <p:nvSpPr>
          <p:cNvPr id="177" name="Google Shape;177;p25"/>
          <p:cNvSpPr txBox="1"/>
          <p:nvPr>
            <p:ph idx="2" type="title"/>
          </p:nvPr>
        </p:nvSpPr>
        <p:spPr>
          <a:xfrm flipH="1">
            <a:off x="308850" y="1935600"/>
            <a:ext cx="1086000" cy="9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300">
                <a:solidFill>
                  <a:schemeClr val="lt1"/>
                </a:solidFill>
              </a:rPr>
              <a:t>03</a:t>
            </a:r>
            <a:endParaRPr sz="5300">
              <a:solidFill>
                <a:schemeClr val="lt1"/>
              </a:solidFill>
            </a:endParaRPr>
          </a:p>
        </p:txBody>
      </p:sp>
      <p:sp>
        <p:nvSpPr>
          <p:cNvPr id="178" name="Google Shape;178;p25"/>
          <p:cNvSpPr txBox="1"/>
          <p:nvPr/>
        </p:nvSpPr>
        <p:spPr>
          <a:xfrm>
            <a:off x="7552375" y="4878375"/>
            <a:ext cx="15915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chemeClr val="lt1"/>
                </a:solidFill>
              </a:rPr>
              <a:t>Photo by</a:t>
            </a:r>
            <a:r>
              <a:rPr lang="es" sz="700">
                <a:solidFill>
                  <a:schemeClr val="lt1"/>
                </a:solidFill>
                <a:uFill>
                  <a:noFill/>
                </a:uFill>
                <a:hlinkClick r:id="rId4"/>
              </a:rPr>
              <a:t> </a:t>
            </a:r>
            <a:r>
              <a:rPr lang="es" sz="700" u="sng">
                <a:solidFill>
                  <a:schemeClr val="lt1"/>
                </a:solidFill>
                <a:hlinkClick r:id="rId5"/>
              </a:rPr>
              <a:t>vivek kumar</a:t>
            </a:r>
            <a:r>
              <a:rPr lang="es" sz="700">
                <a:solidFill>
                  <a:schemeClr val="lt1"/>
                </a:solidFill>
              </a:rPr>
              <a:t> on</a:t>
            </a:r>
            <a:r>
              <a:rPr lang="es" sz="700">
                <a:solidFill>
                  <a:schemeClr val="lt1"/>
                </a:solidFill>
                <a:uFill>
                  <a:noFill/>
                </a:uFill>
                <a:hlinkClick r:id="rId6"/>
              </a:rPr>
              <a:t> </a:t>
            </a:r>
            <a:r>
              <a:rPr lang="es" sz="700" u="sng">
                <a:solidFill>
                  <a:schemeClr val="lt1"/>
                </a:solidFill>
                <a:hlinkClick r:id="rId7"/>
              </a:rPr>
              <a:t>Unsplash</a:t>
            </a:r>
            <a:endParaRPr sz="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/>
          <p:nvPr/>
        </p:nvSpPr>
        <p:spPr>
          <a:xfrm flipH="1">
            <a:off x="-447675" y="-42125"/>
            <a:ext cx="5743575" cy="5200650"/>
          </a:xfrm>
          <a:custGeom>
            <a:rect b="b" l="l" r="r" t="t"/>
            <a:pathLst>
              <a:path extrusionOk="0" h="208026" w="229743">
                <a:moveTo>
                  <a:pt x="62865" y="1524"/>
                </a:moveTo>
                <a:lnTo>
                  <a:pt x="0" y="208026"/>
                </a:lnTo>
                <a:lnTo>
                  <a:pt x="229743" y="208026"/>
                </a:lnTo>
                <a:lnTo>
                  <a:pt x="22974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graphicFrame>
        <p:nvGraphicFramePr>
          <p:cNvPr id="184" name="Google Shape;184;p26"/>
          <p:cNvGraphicFramePr/>
          <p:nvPr/>
        </p:nvGraphicFramePr>
        <p:xfrm>
          <a:off x="368700" y="70619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{AB4AE5DC-9614-47FE-873A-48FA0F41A1A8}</a:tableStyleId>
              </a:tblPr>
              <a:tblGrid>
                <a:gridCol w="2640575"/>
                <a:gridCol w="918925"/>
              </a:tblGrid>
              <a:tr h="345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FFFFFF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Attribute</a:t>
                      </a:r>
                      <a:endParaRPr sz="1100">
                        <a:solidFill>
                          <a:srgbClr val="FFFFFF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FFFFFF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coefficient</a:t>
                      </a:r>
                      <a:endParaRPr sz="1100">
                        <a:solidFill>
                          <a:srgbClr val="FFFFFF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  <a:tr h="345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Fireplaces</a:t>
                      </a:r>
                      <a:endParaRPr sz="11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5932.3</a:t>
                      </a:r>
                      <a:endParaRPr sz="11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42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Total Rooms Above Ground</a:t>
                      </a:r>
                      <a:endParaRPr sz="11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5210.1</a:t>
                      </a:r>
                      <a:endParaRPr sz="11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42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Basement Full Bath</a:t>
                      </a:r>
                      <a:endParaRPr sz="11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3293.1</a:t>
                      </a:r>
                      <a:endParaRPr sz="11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42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Car Garage</a:t>
                      </a:r>
                      <a:endParaRPr sz="11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523.1</a:t>
                      </a:r>
                      <a:endParaRPr sz="11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42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Year Remodeled </a:t>
                      </a:r>
                      <a:endParaRPr sz="11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501.2</a:t>
                      </a:r>
                      <a:endParaRPr sz="11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42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Year Built</a:t>
                      </a:r>
                      <a:endParaRPr sz="11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459.7</a:t>
                      </a:r>
                      <a:endParaRPr sz="11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42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Month Sold</a:t>
                      </a:r>
                      <a:endParaRPr sz="11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169.0</a:t>
                      </a:r>
                      <a:endParaRPr sz="11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42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Ground Living Area</a:t>
                      </a:r>
                      <a:endParaRPr sz="11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150.78</a:t>
                      </a:r>
                      <a:endParaRPr sz="11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42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Screen Porch</a:t>
                      </a:r>
                      <a:endParaRPr sz="11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58.05</a:t>
                      </a:r>
                      <a:endParaRPr sz="11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42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Square Footage of Finished Basement</a:t>
                      </a:r>
                      <a:endParaRPr sz="11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23.3</a:t>
                      </a:r>
                      <a:endParaRPr sz="110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85" name="Google Shape;185;p26"/>
          <p:cNvSpPr txBox="1"/>
          <p:nvPr/>
        </p:nvSpPr>
        <p:spPr>
          <a:xfrm>
            <a:off x="7500300" y="4873500"/>
            <a:ext cx="16437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Photo by</a:t>
            </a:r>
            <a:r>
              <a:rPr lang="es" sz="700">
                <a:solidFill>
                  <a:srgbClr val="FFFFFF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4"/>
              </a:rPr>
              <a:t> </a:t>
            </a:r>
            <a:r>
              <a:rPr lang="es" sz="700" u="sng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  <a:hlinkClick r:id="rId5"/>
              </a:rPr>
              <a:t>Joshua Ness</a:t>
            </a:r>
            <a:r>
              <a:rPr lang="es" sz="7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 on</a:t>
            </a:r>
            <a:r>
              <a:rPr lang="es" sz="700">
                <a:solidFill>
                  <a:srgbClr val="FFFFFF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6"/>
              </a:rPr>
              <a:t> </a:t>
            </a:r>
            <a:r>
              <a:rPr lang="es" sz="700" u="sng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  <a:hlinkClick r:id="rId7"/>
              </a:rPr>
              <a:t>Unsplash</a:t>
            </a:r>
            <a:endParaRPr sz="7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86" name="Google Shape;186;p26"/>
          <p:cNvSpPr txBox="1"/>
          <p:nvPr/>
        </p:nvSpPr>
        <p:spPr>
          <a:xfrm>
            <a:off x="368688" y="250200"/>
            <a:ext cx="35595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Top 10 Features for Features Model 1</a:t>
            </a:r>
            <a:endParaRPr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keting Newsletter">
  <a:themeElements>
    <a:clrScheme name="Simple Light">
      <a:dk1>
        <a:srgbClr val="191919"/>
      </a:dk1>
      <a:lt1>
        <a:srgbClr val="F3F3F3"/>
      </a:lt1>
      <a:dk2>
        <a:srgbClr val="D9D9D9"/>
      </a:dk2>
      <a:lt2>
        <a:srgbClr val="434343"/>
      </a:lt2>
      <a:accent1>
        <a:srgbClr val="097A80"/>
      </a:accent1>
      <a:accent2>
        <a:srgbClr val="B3B896"/>
      </a:accent2>
      <a:accent3>
        <a:srgbClr val="F1C34E"/>
      </a:accent3>
      <a:accent4>
        <a:srgbClr val="E06666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